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519" r:id="rId5"/>
    <p:sldId id="564" r:id="rId6"/>
    <p:sldId id="565" r:id="rId7"/>
    <p:sldId id="562" r:id="rId8"/>
    <p:sldId id="550" r:id="rId9"/>
  </p:sldIdLst>
  <p:sldSz cx="9144000" cy="6858000" type="screen4x3"/>
  <p:notesSz cx="6742113" cy="9872663"/>
  <p:defaultTextStyle>
    <a:defPPr>
      <a:defRPr lang="fi-FI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ränen Mikko" initials="KM" lastIdx="11" clrIdx="0">
    <p:extLst>
      <p:ext uri="{19B8F6BF-5375-455C-9EA6-DF929625EA0E}">
        <p15:presenceInfo xmlns:p15="http://schemas.microsoft.com/office/powerpoint/2012/main" userId="S-1-5-21-2232168215-291104524-1343226801-666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83B8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6" autoAdjust="0"/>
    <p:restoredTop sz="89298" autoAdjust="0"/>
  </p:normalViewPr>
  <p:slideViewPr>
    <p:cSldViewPr snapToGrid="0" snapToObjects="1">
      <p:cViewPr varScale="1">
        <p:scale>
          <a:sx n="109" d="100"/>
          <a:sy n="109" d="100"/>
        </p:scale>
        <p:origin x="171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B3B870-6650-41FA-93E0-00433442A217}" type="doc">
      <dgm:prSet loTypeId="urn:microsoft.com/office/officeart/2011/layout/TabList" loCatId="list" qsTypeId="urn:microsoft.com/office/officeart/2005/8/quickstyle/simple2" qsCatId="simple" csTypeId="urn:microsoft.com/office/officeart/2005/8/colors/accent3_3" csCatId="accent3" phldr="1"/>
      <dgm:spPr/>
      <dgm:t>
        <a:bodyPr/>
        <a:lstStyle/>
        <a:p>
          <a:endParaRPr lang="fi-FI"/>
        </a:p>
      </dgm:t>
    </dgm:pt>
    <dgm:pt modelId="{9361D5C9-F2E7-416A-B84F-DD2D89DE472F}">
      <dgm:prSet phldrT="[Text]"/>
      <dgm:spPr/>
      <dgm:t>
        <a:bodyPr/>
        <a:lstStyle/>
        <a:p>
          <a:r>
            <a:rPr lang="fi-FI" dirty="0" smtClean="0"/>
            <a:t>Enterprise and Innovation Services</a:t>
          </a:r>
          <a:endParaRPr lang="fi-FI" dirty="0"/>
        </a:p>
      </dgm:t>
    </dgm:pt>
    <dgm:pt modelId="{3EDB1028-A4DF-46B2-8852-07BFD7F11D83}" type="parTrans" cxnId="{32361C76-5BDF-4DC6-85DE-D2AB134CE490}">
      <dgm:prSet/>
      <dgm:spPr/>
      <dgm:t>
        <a:bodyPr/>
        <a:lstStyle/>
        <a:p>
          <a:endParaRPr lang="fi-FI"/>
        </a:p>
      </dgm:t>
    </dgm:pt>
    <dgm:pt modelId="{A8FEC6E2-05BE-470C-8EFB-C970F9F9E560}" type="sibTrans" cxnId="{32361C76-5BDF-4DC6-85DE-D2AB134CE490}">
      <dgm:prSet/>
      <dgm:spPr/>
      <dgm:t>
        <a:bodyPr/>
        <a:lstStyle/>
        <a:p>
          <a:endParaRPr lang="fi-FI"/>
        </a:p>
      </dgm:t>
    </dgm:pt>
    <dgm:pt modelId="{91124016-0EF7-4720-8417-84A0337FD907}">
      <dgm:prSet phldrT="[Text]"/>
      <dgm:spPr/>
      <dgm:t>
        <a:bodyPr/>
        <a:lstStyle/>
        <a:p>
          <a:endParaRPr lang="fi-FI" dirty="0"/>
        </a:p>
      </dgm:t>
    </dgm:pt>
    <dgm:pt modelId="{7BA4F6D4-7410-456B-BB42-0D0B43733317}" type="parTrans" cxnId="{A52DA345-FF24-4A63-935D-84649CEA07D9}">
      <dgm:prSet/>
      <dgm:spPr/>
      <dgm:t>
        <a:bodyPr/>
        <a:lstStyle/>
        <a:p>
          <a:endParaRPr lang="fi-FI"/>
        </a:p>
      </dgm:t>
    </dgm:pt>
    <dgm:pt modelId="{92265774-C98E-48A6-A589-E8AE0802360B}" type="sibTrans" cxnId="{A52DA345-FF24-4A63-935D-84649CEA07D9}">
      <dgm:prSet/>
      <dgm:spPr/>
      <dgm:t>
        <a:bodyPr/>
        <a:lstStyle/>
        <a:p>
          <a:endParaRPr lang="fi-FI"/>
        </a:p>
      </dgm:t>
    </dgm:pt>
    <dgm:pt modelId="{5AB94498-F87A-49F0-8468-AF06FEC8FB30}">
      <dgm:prSet phldrT="[Text]" custT="1"/>
      <dgm:spPr/>
      <dgm:t>
        <a:bodyPr/>
        <a:lstStyle/>
        <a:p>
          <a:r>
            <a:rPr lang="fi-FI" sz="1400" dirty="0" smtClean="0">
              <a:latin typeface="+mj-lt"/>
            </a:rPr>
            <a:t>CEMIS </a:t>
          </a:r>
          <a:r>
            <a:rPr lang="fi-FI" sz="1400" b="0" i="1" dirty="0" smtClean="0">
              <a:solidFill>
                <a:schemeClr val="tx1"/>
              </a:solidFill>
              <a:latin typeface="+mj-lt"/>
              <a:ea typeface="ＭＳ Ｐゴシック" charset="-128"/>
              <a:cs typeface="Arial"/>
            </a:rPr>
            <a:t>(</a:t>
          </a:r>
          <a:r>
            <a:rPr lang="en-US" sz="1400" b="0" i="1" dirty="0" smtClean="0">
              <a:solidFill>
                <a:schemeClr val="tx1"/>
              </a:solidFill>
              <a:latin typeface="+mj-lt"/>
              <a:ea typeface="ＭＳ Ｐゴシック" charset="-128"/>
              <a:cs typeface="Arial"/>
            </a:rPr>
            <a:t>Centre for </a:t>
          </a:r>
          <a:br>
            <a:rPr lang="en-US" sz="1400" b="0" i="1" dirty="0" smtClean="0">
              <a:solidFill>
                <a:schemeClr val="tx1"/>
              </a:solidFill>
              <a:latin typeface="+mj-lt"/>
              <a:ea typeface="ＭＳ Ｐゴシック" charset="-128"/>
              <a:cs typeface="Arial"/>
            </a:rPr>
          </a:br>
          <a:r>
            <a:rPr lang="en-US" sz="1400" b="0" i="1" dirty="0" smtClean="0">
              <a:solidFill>
                <a:schemeClr val="tx1"/>
              </a:solidFill>
              <a:latin typeface="+mj-lt"/>
              <a:ea typeface="ＭＳ Ｐゴシック" charset="-128"/>
              <a:cs typeface="Arial"/>
            </a:rPr>
            <a:t>Measurement and Information Systems) CBD- team</a:t>
          </a:r>
          <a:endParaRPr lang="fi-FI" sz="1400" b="0" dirty="0">
            <a:solidFill>
              <a:schemeClr val="tx1"/>
            </a:solidFill>
            <a:latin typeface="+mj-lt"/>
          </a:endParaRPr>
        </a:p>
      </dgm:t>
    </dgm:pt>
    <dgm:pt modelId="{D7457D51-F9CB-47D1-A3AE-388F8CF2AB01}" type="parTrans" cxnId="{44118F71-E05B-45BB-9C76-B12B8236121F}">
      <dgm:prSet/>
      <dgm:spPr/>
      <dgm:t>
        <a:bodyPr/>
        <a:lstStyle/>
        <a:p>
          <a:endParaRPr lang="fi-FI"/>
        </a:p>
      </dgm:t>
    </dgm:pt>
    <dgm:pt modelId="{D5F2C55B-52CF-4042-8174-D7654711C39B}" type="sibTrans" cxnId="{44118F71-E05B-45BB-9C76-B12B8236121F}">
      <dgm:prSet/>
      <dgm:spPr/>
      <dgm:t>
        <a:bodyPr/>
        <a:lstStyle/>
        <a:p>
          <a:endParaRPr lang="fi-FI"/>
        </a:p>
      </dgm:t>
    </dgm:pt>
    <dgm:pt modelId="{D139F2A0-B629-471F-842B-4DB7502B7FE0}">
      <dgm:prSet phldrT="[Text]"/>
      <dgm:spPr/>
      <dgm:t>
        <a:bodyPr/>
        <a:lstStyle/>
        <a:p>
          <a:r>
            <a:rPr lang="fi-FI" dirty="0" smtClean="0"/>
            <a:t>Project Management Services</a:t>
          </a:r>
          <a:endParaRPr lang="fi-FI" dirty="0"/>
        </a:p>
      </dgm:t>
    </dgm:pt>
    <dgm:pt modelId="{C131ACA1-0901-462B-88B7-927B647D6A14}" type="parTrans" cxnId="{E27A636E-D376-48DF-981D-FCD69C91ACA9}">
      <dgm:prSet/>
      <dgm:spPr/>
      <dgm:t>
        <a:bodyPr/>
        <a:lstStyle/>
        <a:p>
          <a:endParaRPr lang="fi-FI"/>
        </a:p>
      </dgm:t>
    </dgm:pt>
    <dgm:pt modelId="{6D72CC03-59CA-4AD0-8855-713231982D35}" type="sibTrans" cxnId="{E27A636E-D376-48DF-981D-FCD69C91ACA9}">
      <dgm:prSet/>
      <dgm:spPr/>
      <dgm:t>
        <a:bodyPr/>
        <a:lstStyle/>
        <a:p>
          <a:endParaRPr lang="fi-FI"/>
        </a:p>
      </dgm:t>
    </dgm:pt>
    <dgm:pt modelId="{94FE6AAB-E755-4744-ACE8-B748228FEA83}">
      <dgm:prSet phldrT="[Text]"/>
      <dgm:spPr/>
      <dgm:t>
        <a:bodyPr/>
        <a:lstStyle/>
        <a:p>
          <a:endParaRPr lang="fi-FI" dirty="0"/>
        </a:p>
      </dgm:t>
    </dgm:pt>
    <dgm:pt modelId="{47116A67-52DB-4225-810B-D4AA40F01695}" type="parTrans" cxnId="{47E23158-D542-4577-B37E-7294665F5B87}">
      <dgm:prSet/>
      <dgm:spPr/>
      <dgm:t>
        <a:bodyPr/>
        <a:lstStyle/>
        <a:p>
          <a:endParaRPr lang="fi-FI"/>
        </a:p>
      </dgm:t>
    </dgm:pt>
    <dgm:pt modelId="{16945946-E281-4768-A930-AFF55F5124D2}" type="sibTrans" cxnId="{47E23158-D542-4577-B37E-7294665F5B87}">
      <dgm:prSet/>
      <dgm:spPr/>
      <dgm:t>
        <a:bodyPr/>
        <a:lstStyle/>
        <a:p>
          <a:endParaRPr lang="fi-FI"/>
        </a:p>
      </dgm:t>
    </dgm:pt>
    <dgm:pt modelId="{749F743F-B565-4A6D-A951-3605208A2F99}">
      <dgm:prSet phldrT="[Text]" custT="1"/>
      <dgm:spPr/>
      <dgm:t>
        <a:bodyPr/>
        <a:lstStyle/>
        <a:p>
          <a:r>
            <a:rPr lang="fi-FI" sz="1400" dirty="0" err="1" smtClean="0"/>
            <a:t>Funding</a:t>
          </a:r>
          <a:r>
            <a:rPr lang="fi-FI" sz="1400" dirty="0" smtClean="0"/>
            <a:t> </a:t>
          </a:r>
          <a:r>
            <a:rPr lang="fi-FI" sz="1400" dirty="0" err="1" smtClean="0"/>
            <a:t>services</a:t>
          </a:r>
          <a:endParaRPr lang="fi-FI" sz="1400" dirty="0"/>
        </a:p>
      </dgm:t>
    </dgm:pt>
    <dgm:pt modelId="{8A14DCE7-BD0B-4771-BEB9-A1879177FAF3}" type="parTrans" cxnId="{96DDB34B-8DEB-4D94-8214-799BD4B677F9}">
      <dgm:prSet/>
      <dgm:spPr/>
      <dgm:t>
        <a:bodyPr/>
        <a:lstStyle/>
        <a:p>
          <a:endParaRPr lang="fi-FI"/>
        </a:p>
      </dgm:t>
    </dgm:pt>
    <dgm:pt modelId="{71B6D196-5089-430D-A75D-65AE0542C788}" type="sibTrans" cxnId="{96DDB34B-8DEB-4D94-8214-799BD4B677F9}">
      <dgm:prSet/>
      <dgm:spPr/>
      <dgm:t>
        <a:bodyPr/>
        <a:lstStyle/>
        <a:p>
          <a:endParaRPr lang="fi-FI"/>
        </a:p>
      </dgm:t>
    </dgm:pt>
    <dgm:pt modelId="{E8D07961-B0B4-48E3-A9B7-7E46B5DF4A56}">
      <dgm:prSet phldrT="[Text]"/>
      <dgm:spPr/>
      <dgm:t>
        <a:bodyPr/>
        <a:lstStyle/>
        <a:p>
          <a:r>
            <a:rPr lang="fi-FI" dirty="0" smtClean="0"/>
            <a:t>Business Services</a:t>
          </a:r>
          <a:endParaRPr lang="fi-FI" dirty="0"/>
        </a:p>
      </dgm:t>
    </dgm:pt>
    <dgm:pt modelId="{3B9F5313-0BCD-4083-B932-C20BC8CBF8A0}" type="parTrans" cxnId="{4482CE54-1078-4F0B-93FD-AEA08E55A13E}">
      <dgm:prSet/>
      <dgm:spPr/>
      <dgm:t>
        <a:bodyPr/>
        <a:lstStyle/>
        <a:p>
          <a:endParaRPr lang="fi-FI"/>
        </a:p>
      </dgm:t>
    </dgm:pt>
    <dgm:pt modelId="{FF86DAE3-5995-4E08-9FF0-EA3C1EF8B9F9}" type="sibTrans" cxnId="{4482CE54-1078-4F0B-93FD-AEA08E55A13E}">
      <dgm:prSet/>
      <dgm:spPr/>
      <dgm:t>
        <a:bodyPr/>
        <a:lstStyle/>
        <a:p>
          <a:endParaRPr lang="fi-FI"/>
        </a:p>
      </dgm:t>
    </dgm:pt>
    <dgm:pt modelId="{3C72AA1B-20EB-46CC-A686-5EFEE075975B}">
      <dgm:prSet phldrT="[Text]"/>
      <dgm:spPr/>
      <dgm:t>
        <a:bodyPr/>
        <a:lstStyle/>
        <a:p>
          <a:endParaRPr lang="fi-FI" dirty="0"/>
        </a:p>
      </dgm:t>
    </dgm:pt>
    <dgm:pt modelId="{E9C6B889-741F-4E03-BEC9-7232689D2235}" type="parTrans" cxnId="{F36CB52D-F678-4861-9582-A0CA60F07E09}">
      <dgm:prSet/>
      <dgm:spPr/>
      <dgm:t>
        <a:bodyPr/>
        <a:lstStyle/>
        <a:p>
          <a:endParaRPr lang="fi-FI"/>
        </a:p>
      </dgm:t>
    </dgm:pt>
    <dgm:pt modelId="{73F06B10-3D51-4C0A-BC99-1E215C2DAD99}" type="sibTrans" cxnId="{F36CB52D-F678-4861-9582-A0CA60F07E09}">
      <dgm:prSet/>
      <dgm:spPr/>
      <dgm:t>
        <a:bodyPr/>
        <a:lstStyle/>
        <a:p>
          <a:endParaRPr lang="fi-FI"/>
        </a:p>
      </dgm:t>
    </dgm:pt>
    <dgm:pt modelId="{7AD92095-F6B1-4C64-BA29-9462F2BF4B19}">
      <dgm:prSet phldrT="[Text]"/>
      <dgm:spPr/>
      <dgm:t>
        <a:bodyPr/>
        <a:lstStyle/>
        <a:p>
          <a:endParaRPr lang="fi-FI" dirty="0"/>
        </a:p>
      </dgm:t>
    </dgm:pt>
    <dgm:pt modelId="{0B546B35-6B3D-465A-A3E8-0E95606A8686}" type="parTrans" cxnId="{81176B25-6D8C-4022-9984-9A23BE75DFEE}">
      <dgm:prSet/>
      <dgm:spPr/>
      <dgm:t>
        <a:bodyPr/>
        <a:lstStyle/>
        <a:p>
          <a:endParaRPr lang="fi-FI"/>
        </a:p>
      </dgm:t>
    </dgm:pt>
    <dgm:pt modelId="{D7594AF1-2107-4C2F-90E3-14AA72DEB8C1}" type="sibTrans" cxnId="{81176B25-6D8C-4022-9984-9A23BE75DFEE}">
      <dgm:prSet/>
      <dgm:spPr/>
      <dgm:t>
        <a:bodyPr/>
        <a:lstStyle/>
        <a:p>
          <a:endParaRPr lang="fi-FI"/>
        </a:p>
      </dgm:t>
    </dgm:pt>
    <dgm:pt modelId="{53E35A43-D5FA-40FB-873C-FD0399E3BF58}">
      <dgm:prSet phldrT="[Text]" custT="1"/>
      <dgm:spPr/>
      <dgm:t>
        <a:bodyPr/>
        <a:lstStyle/>
        <a:p>
          <a:r>
            <a:rPr lang="fi-FI" sz="1400" dirty="0" smtClean="0">
              <a:latin typeface="+mj-lt"/>
            </a:rPr>
            <a:t>Innovation </a:t>
          </a:r>
          <a:r>
            <a:rPr lang="fi-FI" sz="1400" dirty="0" err="1" smtClean="0">
              <a:latin typeface="+mj-lt"/>
            </a:rPr>
            <a:t>services</a:t>
          </a:r>
          <a:endParaRPr lang="fi-FI" sz="1400" dirty="0">
            <a:latin typeface="+mj-lt"/>
          </a:endParaRPr>
        </a:p>
      </dgm:t>
    </dgm:pt>
    <dgm:pt modelId="{F64030DC-5BFE-4DCF-8CF7-39AD97CE2252}" type="parTrans" cxnId="{7C83E116-7126-4D21-A634-4E949FC6BFA0}">
      <dgm:prSet/>
      <dgm:spPr/>
      <dgm:t>
        <a:bodyPr/>
        <a:lstStyle/>
        <a:p>
          <a:endParaRPr lang="fi-FI"/>
        </a:p>
      </dgm:t>
    </dgm:pt>
    <dgm:pt modelId="{628F699F-A726-49C7-B626-9DE994B60F1C}" type="sibTrans" cxnId="{7C83E116-7126-4D21-A634-4E949FC6BFA0}">
      <dgm:prSet/>
      <dgm:spPr/>
      <dgm:t>
        <a:bodyPr/>
        <a:lstStyle/>
        <a:p>
          <a:endParaRPr lang="fi-FI"/>
        </a:p>
      </dgm:t>
    </dgm:pt>
    <dgm:pt modelId="{74A75D9D-51C5-4015-A8D5-F6F533F340A9}">
      <dgm:prSet phldrT="[Text]" custT="1"/>
      <dgm:spPr/>
      <dgm:t>
        <a:bodyPr/>
        <a:lstStyle/>
        <a:p>
          <a:r>
            <a:rPr lang="fi-FI" sz="1400" dirty="0" err="1" smtClean="0">
              <a:latin typeface="+mj-lt"/>
            </a:rPr>
            <a:t>Recruitment</a:t>
          </a:r>
          <a:r>
            <a:rPr lang="fi-FI" sz="1400" dirty="0" smtClean="0">
              <a:latin typeface="+mj-lt"/>
            </a:rPr>
            <a:t> </a:t>
          </a:r>
          <a:r>
            <a:rPr lang="fi-FI" sz="1400" dirty="0" err="1" smtClean="0">
              <a:latin typeface="+mj-lt"/>
            </a:rPr>
            <a:t>services</a:t>
          </a:r>
          <a:endParaRPr lang="fi-FI" sz="1400" dirty="0">
            <a:latin typeface="+mj-lt"/>
          </a:endParaRPr>
        </a:p>
      </dgm:t>
    </dgm:pt>
    <dgm:pt modelId="{BBB27477-EC81-4C35-8ACA-E056115830E8}" type="parTrans" cxnId="{1F46D4E0-AD6E-4806-AE5F-92064CAC21D1}">
      <dgm:prSet/>
      <dgm:spPr/>
      <dgm:t>
        <a:bodyPr/>
        <a:lstStyle/>
        <a:p>
          <a:endParaRPr lang="fi-FI"/>
        </a:p>
      </dgm:t>
    </dgm:pt>
    <dgm:pt modelId="{43F67DB1-3611-4F91-AA0F-6854DEBFEA24}" type="sibTrans" cxnId="{1F46D4E0-AD6E-4806-AE5F-92064CAC21D1}">
      <dgm:prSet/>
      <dgm:spPr/>
      <dgm:t>
        <a:bodyPr/>
        <a:lstStyle/>
        <a:p>
          <a:endParaRPr lang="fi-FI"/>
        </a:p>
      </dgm:t>
    </dgm:pt>
    <dgm:pt modelId="{36371885-1762-481B-849C-3F400AB10B53}">
      <dgm:prSet phldrT="[Text]" custT="1"/>
      <dgm:spPr/>
      <dgm:t>
        <a:bodyPr/>
        <a:lstStyle/>
        <a:p>
          <a:r>
            <a:rPr lang="fi-FI" sz="1400" dirty="0" err="1" smtClean="0"/>
            <a:t>Support</a:t>
          </a:r>
          <a:r>
            <a:rPr lang="fi-FI" sz="1400" dirty="0" smtClean="0"/>
            <a:t> </a:t>
          </a:r>
          <a:r>
            <a:rPr lang="fi-FI" sz="1400" dirty="0" err="1" smtClean="0"/>
            <a:t>fo</a:t>
          </a:r>
          <a:r>
            <a:rPr lang="fi-FI" sz="1400" dirty="0" smtClean="0"/>
            <a:t> </a:t>
          </a:r>
          <a:r>
            <a:rPr lang="fi-FI" sz="1400" dirty="0" err="1" smtClean="0"/>
            <a:t>project</a:t>
          </a:r>
          <a:r>
            <a:rPr lang="fi-FI" sz="1400" dirty="0" smtClean="0"/>
            <a:t> </a:t>
          </a:r>
          <a:r>
            <a:rPr lang="fi-FI" sz="1400" dirty="0" err="1" smtClean="0"/>
            <a:t>planning</a:t>
          </a:r>
          <a:r>
            <a:rPr lang="fi-FI" sz="1400" dirty="0" smtClean="0"/>
            <a:t> and management</a:t>
          </a:r>
          <a:endParaRPr lang="fi-FI" sz="1400" dirty="0"/>
        </a:p>
      </dgm:t>
    </dgm:pt>
    <dgm:pt modelId="{7F20FBE1-57EA-4016-AEB8-16B847B38ACA}" type="parTrans" cxnId="{594B5772-1C3C-4478-B028-5101F1049411}">
      <dgm:prSet/>
      <dgm:spPr/>
      <dgm:t>
        <a:bodyPr/>
        <a:lstStyle/>
        <a:p>
          <a:endParaRPr lang="fi-FI"/>
        </a:p>
      </dgm:t>
    </dgm:pt>
    <dgm:pt modelId="{C792913E-87E1-4F24-9EC7-C23A5D6D6504}" type="sibTrans" cxnId="{594B5772-1C3C-4478-B028-5101F1049411}">
      <dgm:prSet/>
      <dgm:spPr/>
      <dgm:t>
        <a:bodyPr/>
        <a:lstStyle/>
        <a:p>
          <a:endParaRPr lang="fi-FI"/>
        </a:p>
      </dgm:t>
    </dgm:pt>
    <dgm:pt modelId="{E31D5FCF-FFF6-47FE-B7A6-95F56E31E54D}">
      <dgm:prSet phldrT="[Text]" custT="1"/>
      <dgm:spPr/>
      <dgm:t>
        <a:bodyPr/>
        <a:lstStyle/>
        <a:p>
          <a:r>
            <a:rPr lang="fi-FI" sz="1400" dirty="0" err="1" smtClean="0">
              <a:latin typeface="+mj-lt"/>
            </a:rPr>
            <a:t>Measurement</a:t>
          </a:r>
          <a:r>
            <a:rPr lang="fi-FI" sz="1400" dirty="0" smtClean="0">
              <a:latin typeface="+mj-lt"/>
            </a:rPr>
            <a:t> </a:t>
          </a:r>
          <a:r>
            <a:rPr lang="fi-FI" sz="1400" dirty="0" err="1" smtClean="0">
              <a:latin typeface="+mj-lt"/>
            </a:rPr>
            <a:t>services</a:t>
          </a:r>
          <a:r>
            <a:rPr lang="fi-FI" sz="1400" dirty="0" smtClean="0">
              <a:latin typeface="+mj-lt"/>
            </a:rPr>
            <a:t> </a:t>
          </a:r>
          <a:endParaRPr lang="fi-FI" sz="1400" dirty="0">
            <a:latin typeface="+mj-lt"/>
          </a:endParaRPr>
        </a:p>
      </dgm:t>
    </dgm:pt>
    <dgm:pt modelId="{BEF778A0-D4C3-4E41-9D89-A16A907EACA2}" type="parTrans" cxnId="{8E3112F3-03AD-4360-92FE-ED4E1ADB4E80}">
      <dgm:prSet/>
      <dgm:spPr/>
      <dgm:t>
        <a:bodyPr/>
        <a:lstStyle/>
        <a:p>
          <a:endParaRPr lang="fi-FI"/>
        </a:p>
      </dgm:t>
    </dgm:pt>
    <dgm:pt modelId="{5D1DDF7E-B696-4F0A-9BB3-994B3B46855F}" type="sibTrans" cxnId="{8E3112F3-03AD-4360-92FE-ED4E1ADB4E80}">
      <dgm:prSet/>
      <dgm:spPr/>
      <dgm:t>
        <a:bodyPr/>
        <a:lstStyle/>
        <a:p>
          <a:endParaRPr lang="fi-FI"/>
        </a:p>
      </dgm:t>
    </dgm:pt>
    <dgm:pt modelId="{0737F7CA-23FC-410C-9CE7-5F4E0B5F7AA9}" type="pres">
      <dgm:prSet presAssocID="{BCB3B870-6650-41FA-93E0-00433442A217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fi-FI"/>
        </a:p>
      </dgm:t>
    </dgm:pt>
    <dgm:pt modelId="{A3BF7D71-C82E-4EB8-9E2E-23884524EF4E}" type="pres">
      <dgm:prSet presAssocID="{9361D5C9-F2E7-416A-B84F-DD2D89DE472F}" presName="composite" presStyleCnt="0"/>
      <dgm:spPr/>
      <dgm:t>
        <a:bodyPr/>
        <a:lstStyle/>
        <a:p>
          <a:endParaRPr lang="fi-FI"/>
        </a:p>
      </dgm:t>
    </dgm:pt>
    <dgm:pt modelId="{AAB976AE-8B72-4C50-91F4-4E9B92A4609C}" type="pres">
      <dgm:prSet presAssocID="{9361D5C9-F2E7-416A-B84F-DD2D89DE472F}" presName="FirstChild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B1402C1-9D8C-482A-910C-95285EA216B9}" type="pres">
      <dgm:prSet presAssocID="{9361D5C9-F2E7-416A-B84F-DD2D89DE472F}" presName="Parent" presStyleLbl="alignNode1" presStyleIdx="0" presStyleCnt="3" custScaleX="9618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8A7683E-2F9B-4778-AA8F-E18D79AD9CEB}" type="pres">
      <dgm:prSet presAssocID="{9361D5C9-F2E7-416A-B84F-DD2D89DE472F}" presName="Accent" presStyleLbl="parChTrans1D1" presStyleIdx="0" presStyleCnt="3"/>
      <dgm:spPr/>
      <dgm:t>
        <a:bodyPr/>
        <a:lstStyle/>
        <a:p>
          <a:endParaRPr lang="fi-FI"/>
        </a:p>
      </dgm:t>
    </dgm:pt>
    <dgm:pt modelId="{A421E8DD-9EC7-4B4D-93CF-4B9CF74A67B1}" type="pres">
      <dgm:prSet presAssocID="{9361D5C9-F2E7-416A-B84F-DD2D89DE472F}" presName="Child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994AEAF4-DED3-40AE-B198-5D857E1EC240}" type="pres">
      <dgm:prSet presAssocID="{A8FEC6E2-05BE-470C-8EFB-C970F9F9E560}" presName="sibTrans" presStyleCnt="0"/>
      <dgm:spPr/>
      <dgm:t>
        <a:bodyPr/>
        <a:lstStyle/>
        <a:p>
          <a:endParaRPr lang="fi-FI"/>
        </a:p>
      </dgm:t>
    </dgm:pt>
    <dgm:pt modelId="{2ED968E9-20D8-4CDF-8CA7-46DDDC1F75F4}" type="pres">
      <dgm:prSet presAssocID="{D139F2A0-B629-471F-842B-4DB7502B7FE0}" presName="composite" presStyleCnt="0"/>
      <dgm:spPr/>
      <dgm:t>
        <a:bodyPr/>
        <a:lstStyle/>
        <a:p>
          <a:endParaRPr lang="fi-FI"/>
        </a:p>
      </dgm:t>
    </dgm:pt>
    <dgm:pt modelId="{F6D25DBA-9AF5-4113-831F-C6EAD81E6356}" type="pres">
      <dgm:prSet presAssocID="{D139F2A0-B629-471F-842B-4DB7502B7FE0}" presName="FirstChild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1A751FC-F2DB-4542-A6AD-2C24BBDC781F}" type="pres">
      <dgm:prSet presAssocID="{D139F2A0-B629-471F-842B-4DB7502B7FE0}" presName="Parent" presStyleLbl="alignNode1" presStyleIdx="1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A317118-7396-4DC7-A317-12D621332290}" type="pres">
      <dgm:prSet presAssocID="{D139F2A0-B629-471F-842B-4DB7502B7FE0}" presName="Accent" presStyleLbl="parChTrans1D1" presStyleIdx="1" presStyleCnt="3"/>
      <dgm:spPr/>
      <dgm:t>
        <a:bodyPr/>
        <a:lstStyle/>
        <a:p>
          <a:endParaRPr lang="fi-FI"/>
        </a:p>
      </dgm:t>
    </dgm:pt>
    <dgm:pt modelId="{6799375C-5555-401A-AA21-C9965B6F6BF7}" type="pres">
      <dgm:prSet presAssocID="{D139F2A0-B629-471F-842B-4DB7502B7FE0}" presName="Child" presStyleLbl="revTx" presStyleIdx="3" presStyleCnt="6" custScaleY="4078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F61E1B0-A46B-40D0-9BDD-B6F3A73C11D5}" type="pres">
      <dgm:prSet presAssocID="{6D72CC03-59CA-4AD0-8855-713231982D35}" presName="sibTrans" presStyleCnt="0"/>
      <dgm:spPr/>
      <dgm:t>
        <a:bodyPr/>
        <a:lstStyle/>
        <a:p>
          <a:endParaRPr lang="fi-FI"/>
        </a:p>
      </dgm:t>
    </dgm:pt>
    <dgm:pt modelId="{96CCA33F-F224-4E12-902B-F67BEE1D6565}" type="pres">
      <dgm:prSet presAssocID="{E8D07961-B0B4-48E3-A9B7-7E46B5DF4A56}" presName="composite" presStyleCnt="0"/>
      <dgm:spPr/>
      <dgm:t>
        <a:bodyPr/>
        <a:lstStyle/>
        <a:p>
          <a:endParaRPr lang="fi-FI"/>
        </a:p>
      </dgm:t>
    </dgm:pt>
    <dgm:pt modelId="{F76AC96D-AA4B-4957-B98F-CC3FD9AD0A55}" type="pres">
      <dgm:prSet presAssocID="{E8D07961-B0B4-48E3-A9B7-7E46B5DF4A56}" presName="FirstChild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8D66290-AD83-45FD-BDA4-96BDEC24D6C6}" type="pres">
      <dgm:prSet presAssocID="{E8D07961-B0B4-48E3-A9B7-7E46B5DF4A56}" presName="Parent" presStyleLbl="alignNode1" presStyleIdx="2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6AB5E92-8288-4D0A-BECC-392ABB2F8D6D}" type="pres">
      <dgm:prSet presAssocID="{E8D07961-B0B4-48E3-A9B7-7E46B5DF4A56}" presName="Accent" presStyleLbl="parChTrans1D1" presStyleIdx="2" presStyleCnt="3"/>
      <dgm:spPr/>
      <dgm:t>
        <a:bodyPr/>
        <a:lstStyle/>
        <a:p>
          <a:endParaRPr lang="fi-FI"/>
        </a:p>
      </dgm:t>
    </dgm:pt>
    <dgm:pt modelId="{4F19C441-6146-423B-B378-895EA874079B}" type="pres">
      <dgm:prSet presAssocID="{E8D07961-B0B4-48E3-A9B7-7E46B5DF4A56}" presName="Child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2CA27D29-7041-4E56-B2AA-5E3DD98AA65D}" type="presOf" srcId="{BCB3B870-6650-41FA-93E0-00433442A217}" destId="{0737F7CA-23FC-410C-9CE7-5F4E0B5F7AA9}" srcOrd="0" destOrd="0" presId="urn:microsoft.com/office/officeart/2011/layout/TabList"/>
    <dgm:cxn modelId="{7E6A17C2-09DC-45BE-B09F-1F7F1C586FBB}" type="presOf" srcId="{53E35A43-D5FA-40FB-873C-FD0399E3BF58}" destId="{A421E8DD-9EC7-4B4D-93CF-4B9CF74A67B1}" srcOrd="0" destOrd="2" presId="urn:microsoft.com/office/officeart/2011/layout/TabList"/>
    <dgm:cxn modelId="{A0FBD156-87F4-4217-806B-AFC42D7A59FF}" type="presOf" srcId="{91124016-0EF7-4720-8417-84A0337FD907}" destId="{AAB976AE-8B72-4C50-91F4-4E9B92A4609C}" srcOrd="0" destOrd="0" presId="urn:microsoft.com/office/officeart/2011/layout/TabList"/>
    <dgm:cxn modelId="{594B5772-1C3C-4478-B028-5101F1049411}" srcId="{D139F2A0-B629-471F-842B-4DB7502B7FE0}" destId="{36371885-1762-481B-849C-3F400AB10B53}" srcOrd="2" destOrd="0" parTransId="{7F20FBE1-57EA-4016-AEB8-16B847B38ACA}" sibTransId="{C792913E-87E1-4F24-9EC7-C23A5D6D6504}"/>
    <dgm:cxn modelId="{E27A636E-D376-48DF-981D-FCD69C91ACA9}" srcId="{BCB3B870-6650-41FA-93E0-00433442A217}" destId="{D139F2A0-B629-471F-842B-4DB7502B7FE0}" srcOrd="1" destOrd="0" parTransId="{C131ACA1-0901-462B-88B7-927B647D6A14}" sibTransId="{6D72CC03-59CA-4AD0-8855-713231982D35}"/>
    <dgm:cxn modelId="{E299729A-08A5-467C-A2F7-53423C0FD8A1}" type="presOf" srcId="{3C72AA1B-20EB-46CC-A686-5EFEE075975B}" destId="{F76AC96D-AA4B-4957-B98F-CC3FD9AD0A55}" srcOrd="0" destOrd="0" presId="urn:microsoft.com/office/officeart/2011/layout/TabList"/>
    <dgm:cxn modelId="{F36CB52D-F678-4861-9582-A0CA60F07E09}" srcId="{E8D07961-B0B4-48E3-A9B7-7E46B5DF4A56}" destId="{3C72AA1B-20EB-46CC-A686-5EFEE075975B}" srcOrd="0" destOrd="0" parTransId="{E9C6B889-741F-4E03-BEC9-7232689D2235}" sibTransId="{73F06B10-3D51-4C0A-BC99-1E215C2DAD99}"/>
    <dgm:cxn modelId="{96DDB34B-8DEB-4D94-8214-799BD4B677F9}" srcId="{D139F2A0-B629-471F-842B-4DB7502B7FE0}" destId="{749F743F-B565-4A6D-A951-3605208A2F99}" srcOrd="1" destOrd="0" parTransId="{8A14DCE7-BD0B-4771-BEB9-A1879177FAF3}" sibTransId="{71B6D196-5089-430D-A75D-65AE0542C788}"/>
    <dgm:cxn modelId="{A52DA345-FF24-4A63-935D-84649CEA07D9}" srcId="{9361D5C9-F2E7-416A-B84F-DD2D89DE472F}" destId="{91124016-0EF7-4720-8417-84A0337FD907}" srcOrd="0" destOrd="0" parTransId="{7BA4F6D4-7410-456B-BB42-0D0B43733317}" sibTransId="{92265774-C98E-48A6-A589-E8AE0802360B}"/>
    <dgm:cxn modelId="{8E3112F3-03AD-4360-92FE-ED4E1ADB4E80}" srcId="{9361D5C9-F2E7-416A-B84F-DD2D89DE472F}" destId="{E31D5FCF-FFF6-47FE-B7A6-95F56E31E54D}" srcOrd="2" destOrd="0" parTransId="{BEF778A0-D4C3-4E41-9D89-A16A907EACA2}" sibTransId="{5D1DDF7E-B696-4F0A-9BB3-994B3B46855F}"/>
    <dgm:cxn modelId="{7C83E116-7126-4D21-A634-4E949FC6BFA0}" srcId="{9361D5C9-F2E7-416A-B84F-DD2D89DE472F}" destId="{53E35A43-D5FA-40FB-873C-FD0399E3BF58}" srcOrd="3" destOrd="0" parTransId="{F64030DC-5BFE-4DCF-8CF7-39AD97CE2252}" sibTransId="{628F699F-A726-49C7-B626-9DE994B60F1C}"/>
    <dgm:cxn modelId="{1564268F-96F7-4DD4-BBF3-BCB6EE325038}" type="presOf" srcId="{74A75D9D-51C5-4015-A8D5-F6F533F340A9}" destId="{A421E8DD-9EC7-4B4D-93CF-4B9CF74A67B1}" srcOrd="0" destOrd="3" presId="urn:microsoft.com/office/officeart/2011/layout/TabList"/>
    <dgm:cxn modelId="{47E23158-D542-4577-B37E-7294665F5B87}" srcId="{D139F2A0-B629-471F-842B-4DB7502B7FE0}" destId="{94FE6AAB-E755-4744-ACE8-B748228FEA83}" srcOrd="0" destOrd="0" parTransId="{47116A67-52DB-4225-810B-D4AA40F01695}" sibTransId="{16945946-E281-4768-A930-AFF55F5124D2}"/>
    <dgm:cxn modelId="{44118F71-E05B-45BB-9C76-B12B8236121F}" srcId="{9361D5C9-F2E7-416A-B84F-DD2D89DE472F}" destId="{5AB94498-F87A-49F0-8468-AF06FEC8FB30}" srcOrd="1" destOrd="0" parTransId="{D7457D51-F9CB-47D1-A3AE-388F8CF2AB01}" sibTransId="{D5F2C55B-52CF-4042-8174-D7654711C39B}"/>
    <dgm:cxn modelId="{B9FAF7E4-C202-41C1-82FB-D35893E35EED}" type="presOf" srcId="{749F743F-B565-4A6D-A951-3605208A2F99}" destId="{6799375C-5555-401A-AA21-C9965B6F6BF7}" srcOrd="0" destOrd="0" presId="urn:microsoft.com/office/officeart/2011/layout/TabList"/>
    <dgm:cxn modelId="{9F9E9DCD-CD96-41E9-9829-E7A32123753C}" type="presOf" srcId="{94FE6AAB-E755-4744-ACE8-B748228FEA83}" destId="{F6D25DBA-9AF5-4113-831F-C6EAD81E6356}" srcOrd="0" destOrd="0" presId="urn:microsoft.com/office/officeart/2011/layout/TabList"/>
    <dgm:cxn modelId="{906D2EB2-0843-4ABD-B8F0-6ACE7723C01C}" type="presOf" srcId="{E8D07961-B0B4-48E3-A9B7-7E46B5DF4A56}" destId="{88D66290-AD83-45FD-BDA4-96BDEC24D6C6}" srcOrd="0" destOrd="0" presId="urn:microsoft.com/office/officeart/2011/layout/TabList"/>
    <dgm:cxn modelId="{81176B25-6D8C-4022-9984-9A23BE75DFEE}" srcId="{E8D07961-B0B4-48E3-A9B7-7E46B5DF4A56}" destId="{7AD92095-F6B1-4C64-BA29-9462F2BF4B19}" srcOrd="1" destOrd="0" parTransId="{0B546B35-6B3D-465A-A3E8-0E95606A8686}" sibTransId="{D7594AF1-2107-4C2F-90E3-14AA72DEB8C1}"/>
    <dgm:cxn modelId="{E057747D-E169-4AC4-A303-67F97789B238}" type="presOf" srcId="{7AD92095-F6B1-4C64-BA29-9462F2BF4B19}" destId="{4F19C441-6146-423B-B378-895EA874079B}" srcOrd="0" destOrd="0" presId="urn:microsoft.com/office/officeart/2011/layout/TabList"/>
    <dgm:cxn modelId="{F8E0FC03-1B16-4F0B-858D-FEC3EE11ED00}" type="presOf" srcId="{D139F2A0-B629-471F-842B-4DB7502B7FE0}" destId="{41A751FC-F2DB-4542-A6AD-2C24BBDC781F}" srcOrd="0" destOrd="0" presId="urn:microsoft.com/office/officeart/2011/layout/TabList"/>
    <dgm:cxn modelId="{84938F4D-4C7E-4018-ADF7-E0298DE96043}" type="presOf" srcId="{5AB94498-F87A-49F0-8468-AF06FEC8FB30}" destId="{A421E8DD-9EC7-4B4D-93CF-4B9CF74A67B1}" srcOrd="0" destOrd="0" presId="urn:microsoft.com/office/officeart/2011/layout/TabList"/>
    <dgm:cxn modelId="{32361C76-5BDF-4DC6-85DE-D2AB134CE490}" srcId="{BCB3B870-6650-41FA-93E0-00433442A217}" destId="{9361D5C9-F2E7-416A-B84F-DD2D89DE472F}" srcOrd="0" destOrd="0" parTransId="{3EDB1028-A4DF-46B2-8852-07BFD7F11D83}" sibTransId="{A8FEC6E2-05BE-470C-8EFB-C970F9F9E560}"/>
    <dgm:cxn modelId="{1F46D4E0-AD6E-4806-AE5F-92064CAC21D1}" srcId="{9361D5C9-F2E7-416A-B84F-DD2D89DE472F}" destId="{74A75D9D-51C5-4015-A8D5-F6F533F340A9}" srcOrd="4" destOrd="0" parTransId="{BBB27477-EC81-4C35-8ACA-E056115830E8}" sibTransId="{43F67DB1-3611-4F91-AA0F-6854DEBFEA24}"/>
    <dgm:cxn modelId="{1AAF0BFF-1A53-440F-B39B-8F6BE1B8A538}" type="presOf" srcId="{36371885-1762-481B-849C-3F400AB10B53}" destId="{6799375C-5555-401A-AA21-C9965B6F6BF7}" srcOrd="0" destOrd="1" presId="urn:microsoft.com/office/officeart/2011/layout/TabList"/>
    <dgm:cxn modelId="{FA556851-8B88-4D91-B37F-1DD3803236B3}" type="presOf" srcId="{E31D5FCF-FFF6-47FE-B7A6-95F56E31E54D}" destId="{A421E8DD-9EC7-4B4D-93CF-4B9CF74A67B1}" srcOrd="0" destOrd="1" presId="urn:microsoft.com/office/officeart/2011/layout/TabList"/>
    <dgm:cxn modelId="{A167186E-1F7E-454C-A968-EBCB2030794B}" type="presOf" srcId="{9361D5C9-F2E7-416A-B84F-DD2D89DE472F}" destId="{5B1402C1-9D8C-482A-910C-95285EA216B9}" srcOrd="0" destOrd="0" presId="urn:microsoft.com/office/officeart/2011/layout/TabList"/>
    <dgm:cxn modelId="{4482CE54-1078-4F0B-93FD-AEA08E55A13E}" srcId="{BCB3B870-6650-41FA-93E0-00433442A217}" destId="{E8D07961-B0B4-48E3-A9B7-7E46B5DF4A56}" srcOrd="2" destOrd="0" parTransId="{3B9F5313-0BCD-4083-B932-C20BC8CBF8A0}" sibTransId="{FF86DAE3-5995-4E08-9FF0-EA3C1EF8B9F9}"/>
    <dgm:cxn modelId="{474F305E-D459-4A2C-9997-894F449CD777}" type="presParOf" srcId="{0737F7CA-23FC-410C-9CE7-5F4E0B5F7AA9}" destId="{A3BF7D71-C82E-4EB8-9E2E-23884524EF4E}" srcOrd="0" destOrd="0" presId="urn:microsoft.com/office/officeart/2011/layout/TabList"/>
    <dgm:cxn modelId="{4ACB01DD-E32C-4E80-BCBA-A519637FF124}" type="presParOf" srcId="{A3BF7D71-C82E-4EB8-9E2E-23884524EF4E}" destId="{AAB976AE-8B72-4C50-91F4-4E9B92A4609C}" srcOrd="0" destOrd="0" presId="urn:microsoft.com/office/officeart/2011/layout/TabList"/>
    <dgm:cxn modelId="{36AB85C6-FC53-4C61-A54E-21E6A17E9F40}" type="presParOf" srcId="{A3BF7D71-C82E-4EB8-9E2E-23884524EF4E}" destId="{5B1402C1-9D8C-482A-910C-95285EA216B9}" srcOrd="1" destOrd="0" presId="urn:microsoft.com/office/officeart/2011/layout/TabList"/>
    <dgm:cxn modelId="{1369B140-918B-4E59-B712-EBC5C0991E94}" type="presParOf" srcId="{A3BF7D71-C82E-4EB8-9E2E-23884524EF4E}" destId="{88A7683E-2F9B-4778-AA8F-E18D79AD9CEB}" srcOrd="2" destOrd="0" presId="urn:microsoft.com/office/officeart/2011/layout/TabList"/>
    <dgm:cxn modelId="{2A6E0D19-7259-46CD-ACF8-96690E7AF0ED}" type="presParOf" srcId="{0737F7CA-23FC-410C-9CE7-5F4E0B5F7AA9}" destId="{A421E8DD-9EC7-4B4D-93CF-4B9CF74A67B1}" srcOrd="1" destOrd="0" presId="urn:microsoft.com/office/officeart/2011/layout/TabList"/>
    <dgm:cxn modelId="{BE302D1E-FD70-4722-BF8D-F6BB93371C34}" type="presParOf" srcId="{0737F7CA-23FC-410C-9CE7-5F4E0B5F7AA9}" destId="{994AEAF4-DED3-40AE-B198-5D857E1EC240}" srcOrd="2" destOrd="0" presId="urn:microsoft.com/office/officeart/2011/layout/TabList"/>
    <dgm:cxn modelId="{7E28B4DD-F884-4B99-A4E4-0E34409FD988}" type="presParOf" srcId="{0737F7CA-23FC-410C-9CE7-5F4E0B5F7AA9}" destId="{2ED968E9-20D8-4CDF-8CA7-46DDDC1F75F4}" srcOrd="3" destOrd="0" presId="urn:microsoft.com/office/officeart/2011/layout/TabList"/>
    <dgm:cxn modelId="{2CF22E6C-4911-4D53-9F94-0023DC57B983}" type="presParOf" srcId="{2ED968E9-20D8-4CDF-8CA7-46DDDC1F75F4}" destId="{F6D25DBA-9AF5-4113-831F-C6EAD81E6356}" srcOrd="0" destOrd="0" presId="urn:microsoft.com/office/officeart/2011/layout/TabList"/>
    <dgm:cxn modelId="{90B9327F-5EBE-4981-BF01-8DBBB058F3B0}" type="presParOf" srcId="{2ED968E9-20D8-4CDF-8CA7-46DDDC1F75F4}" destId="{41A751FC-F2DB-4542-A6AD-2C24BBDC781F}" srcOrd="1" destOrd="0" presId="urn:microsoft.com/office/officeart/2011/layout/TabList"/>
    <dgm:cxn modelId="{7889751B-04D5-4EF4-B9B3-C9B68A224814}" type="presParOf" srcId="{2ED968E9-20D8-4CDF-8CA7-46DDDC1F75F4}" destId="{AA317118-7396-4DC7-A317-12D621332290}" srcOrd="2" destOrd="0" presId="urn:microsoft.com/office/officeart/2011/layout/TabList"/>
    <dgm:cxn modelId="{994DFEFF-9D4F-4708-B29B-541C152CB290}" type="presParOf" srcId="{0737F7CA-23FC-410C-9CE7-5F4E0B5F7AA9}" destId="{6799375C-5555-401A-AA21-C9965B6F6BF7}" srcOrd="4" destOrd="0" presId="urn:microsoft.com/office/officeart/2011/layout/TabList"/>
    <dgm:cxn modelId="{2A706AA5-619F-4F57-B304-795D06789AAA}" type="presParOf" srcId="{0737F7CA-23FC-410C-9CE7-5F4E0B5F7AA9}" destId="{4F61E1B0-A46B-40D0-9BDD-B6F3A73C11D5}" srcOrd="5" destOrd="0" presId="urn:microsoft.com/office/officeart/2011/layout/TabList"/>
    <dgm:cxn modelId="{4DC4B796-62FC-4D8E-9CC0-134735B89D2A}" type="presParOf" srcId="{0737F7CA-23FC-410C-9CE7-5F4E0B5F7AA9}" destId="{96CCA33F-F224-4E12-902B-F67BEE1D6565}" srcOrd="6" destOrd="0" presId="urn:microsoft.com/office/officeart/2011/layout/TabList"/>
    <dgm:cxn modelId="{7614F7BF-799D-4ED1-ACD1-2D9F6830F0BC}" type="presParOf" srcId="{96CCA33F-F224-4E12-902B-F67BEE1D6565}" destId="{F76AC96D-AA4B-4957-B98F-CC3FD9AD0A55}" srcOrd="0" destOrd="0" presId="urn:microsoft.com/office/officeart/2011/layout/TabList"/>
    <dgm:cxn modelId="{35A4244D-5072-49A7-8260-DD868785CE03}" type="presParOf" srcId="{96CCA33F-F224-4E12-902B-F67BEE1D6565}" destId="{88D66290-AD83-45FD-BDA4-96BDEC24D6C6}" srcOrd="1" destOrd="0" presId="urn:microsoft.com/office/officeart/2011/layout/TabList"/>
    <dgm:cxn modelId="{9633A5AC-5B6B-4637-BC54-03FCB8A40A14}" type="presParOf" srcId="{96CCA33F-F224-4E12-902B-F67BEE1D6565}" destId="{86AB5E92-8288-4D0A-BECC-392ABB2F8D6D}" srcOrd="2" destOrd="0" presId="urn:microsoft.com/office/officeart/2011/layout/TabList"/>
    <dgm:cxn modelId="{DA60FB71-20D8-4504-86EA-1CA356E0C30E}" type="presParOf" srcId="{0737F7CA-23FC-410C-9CE7-5F4E0B5F7AA9}" destId="{4F19C441-6146-423B-B378-895EA874079B}" srcOrd="7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1582" cy="493634"/>
          </a:xfrm>
          <a:prstGeom prst="rect">
            <a:avLst/>
          </a:prstGeom>
        </p:spPr>
        <p:txBody>
          <a:bodyPr vert="horz" lIns="91120" tIns="45560" rIns="91120" bIns="4556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3634"/>
          </a:xfrm>
          <a:prstGeom prst="rect">
            <a:avLst/>
          </a:prstGeom>
        </p:spPr>
        <p:txBody>
          <a:bodyPr vert="horz" wrap="square" lIns="91120" tIns="45560" rIns="91120" bIns="4556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E771DB29-9550-4CEF-BDB5-BBEACAC72DAF}" type="datetime1">
              <a:rPr lang="fi-FI"/>
              <a:pPr>
                <a:defRPr/>
              </a:pPr>
              <a:t>2.3.2018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1" y="9377317"/>
            <a:ext cx="2921582" cy="493634"/>
          </a:xfrm>
          <a:prstGeom prst="rect">
            <a:avLst/>
          </a:prstGeom>
        </p:spPr>
        <p:txBody>
          <a:bodyPr vert="horz" lIns="91120" tIns="45560" rIns="91120" bIns="4556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18971" y="9377317"/>
            <a:ext cx="2921582" cy="493634"/>
          </a:xfrm>
          <a:prstGeom prst="rect">
            <a:avLst/>
          </a:prstGeom>
        </p:spPr>
        <p:txBody>
          <a:bodyPr vert="horz" wrap="square" lIns="91120" tIns="45560" rIns="91120" bIns="4556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9180479B-5924-4112-8A38-7936B97FF2A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39941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1582" cy="493634"/>
          </a:xfrm>
          <a:prstGeom prst="rect">
            <a:avLst/>
          </a:prstGeom>
        </p:spPr>
        <p:txBody>
          <a:bodyPr vert="horz" lIns="91120" tIns="45560" rIns="91120" bIns="4556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4"/>
          </a:xfrm>
          <a:prstGeom prst="rect">
            <a:avLst/>
          </a:prstGeom>
        </p:spPr>
        <p:txBody>
          <a:bodyPr vert="horz" wrap="square" lIns="91120" tIns="45560" rIns="91120" bIns="4556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51FE5839-1750-452A-811E-0035AD209CCA}" type="datetime1">
              <a:rPr lang="fi-FI"/>
              <a:pPr>
                <a:defRPr/>
              </a:pPr>
              <a:t>2.3.2018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20" tIns="45560" rIns="91120" bIns="45560" rtlCol="0" anchor="ctr"/>
          <a:lstStyle/>
          <a:p>
            <a:pPr lvl="0"/>
            <a:endParaRPr lang="fi-FI" noProof="0" smtClean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4212" y="4689516"/>
            <a:ext cx="5393690" cy="4442699"/>
          </a:xfrm>
          <a:prstGeom prst="rect">
            <a:avLst/>
          </a:prstGeom>
        </p:spPr>
        <p:txBody>
          <a:bodyPr vert="horz" wrap="square" lIns="91120" tIns="45560" rIns="91120" bIns="4556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noProof="0" smtClean="0"/>
              <a:t>Muokkaa tekstin perustyylejä osoittamalla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1" y="9377317"/>
            <a:ext cx="2921582" cy="493634"/>
          </a:xfrm>
          <a:prstGeom prst="rect">
            <a:avLst/>
          </a:prstGeom>
        </p:spPr>
        <p:txBody>
          <a:bodyPr vert="horz" lIns="91120" tIns="45560" rIns="91120" bIns="4556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8971" y="9377317"/>
            <a:ext cx="2921582" cy="493634"/>
          </a:xfrm>
          <a:prstGeom prst="rect">
            <a:avLst/>
          </a:prstGeom>
        </p:spPr>
        <p:txBody>
          <a:bodyPr vert="horz" wrap="square" lIns="91120" tIns="45560" rIns="91120" bIns="4556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C13C8F95-DD90-459C-A50C-BA8B0854975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12953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3C8F95-DD90-459C-A50C-BA8B0854975A}" type="slidenum">
              <a:rPr lang="fi-FI" smtClean="0"/>
              <a:pPr>
                <a:defRPr/>
              </a:pPr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0639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1.7. alkaen Mittauspalvelut</a:t>
            </a:r>
            <a:r>
              <a:rPr lang="fi-FI" baseline="0" dirty="0" smtClean="0"/>
              <a:t> tulevat osaksi </a:t>
            </a:r>
            <a:r>
              <a:rPr lang="fi-FI" baseline="0" dirty="0" err="1" smtClean="0"/>
              <a:t>tki</a:t>
            </a:r>
            <a:r>
              <a:rPr lang="fi-FI" baseline="0" dirty="0" smtClean="0"/>
              <a:t>- palveluita, yhteensä viisi henkilöä.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3C8F95-DD90-459C-A50C-BA8B0854975A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181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3C8F95-DD90-459C-A50C-BA8B0854975A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2037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fi-FI" dirty="0" smtClean="0"/>
              <a:t>Muokkaa perustyylejä </a:t>
            </a:r>
            <a:r>
              <a:rPr lang="fi-FI" dirty="0" err="1" smtClean="0"/>
              <a:t>osoitt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osoitt.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FED3D-F9DD-4496-B1E5-B1D6C26B3AA7}" type="datetime1">
              <a:rPr lang="fi-FI" smtClean="0"/>
              <a:t>2.3.2018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Mikko Keränen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3CC49-1E3A-4EFA-A212-69647C5F022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955486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1827560"/>
            <a:ext cx="8229600" cy="4154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CE3E0-E600-429D-9F96-9414BD03472D}" type="datetime1">
              <a:rPr lang="fi-FI" smtClean="0"/>
              <a:t>2.3.2018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Mikko Keränen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CF0EB-FAD2-4538-8B75-A53FDE5542F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9AD12-FE60-4969-9BFD-08980DC9A706}" type="datetime1">
              <a:rPr lang="fi-FI" smtClean="0"/>
              <a:t>2.3.2018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Mikko Keränen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49536-0417-48E0-A3A2-1006CD7EFEC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951573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827560"/>
            <a:ext cx="8229600" cy="41543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6EE28-412F-4C9E-A71C-5E27F2836C11}" type="datetime1">
              <a:rPr lang="fi-FI" smtClean="0"/>
              <a:t>2.3.2018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Mikko Keränen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117AD-EDA0-4E86-BEF1-4EC04B06575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fi-FI" dirty="0" smtClean="0"/>
              <a:t>Muokkaa perustyylejä </a:t>
            </a:r>
            <a:r>
              <a:rPr lang="fi-FI" dirty="0" err="1" smtClean="0"/>
              <a:t>osoitt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D7D8A-1478-448F-B01A-07D80EBA3F33}" type="datetime1">
              <a:rPr lang="fi-FI" smtClean="0"/>
              <a:t>2.3.2018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Mikko Keränen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29D84-2FBD-418C-9D73-EA52CCC93FB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81708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i-FI" dirty="0" smtClean="0"/>
              <a:t>Muokkaa perustyylejä </a:t>
            </a:r>
            <a:r>
              <a:rPr lang="fi-FI" dirty="0" err="1" smtClean="0"/>
              <a:t>osoitt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osoittamalla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osoittamalla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E7261-F3AA-462E-AA9C-C2CEA2FFE754}" type="datetime1">
              <a:rPr lang="fi-FI" smtClean="0"/>
              <a:t>2.3.2018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Mikko Keränen</a:t>
            </a: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88195-153D-4D2D-A514-0FB34811358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56471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osoittamalla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osoittamalla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osoittamalla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osoittamalla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7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1F6F1-ED8D-4C97-B29B-4CEA047A5D7C}" type="datetime1">
              <a:rPr lang="fi-FI" smtClean="0"/>
              <a:t>2.3.2018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Mikko Keränen</a:t>
            </a:r>
            <a:endParaRPr lang="fi-FI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27E13-4AEE-4695-8121-666E17A0C96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106946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78CBA-7682-48A6-9E2F-D637DBD8EB29}" type="datetime1">
              <a:rPr lang="fi-FI" smtClean="0"/>
              <a:t>2.3.2018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Mikko Keränen</a:t>
            </a:r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B969C-435F-46B5-A3CB-AEE2AD52812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9C46A-F66E-4625-9154-6F3AD4181EB2}" type="datetime1">
              <a:rPr lang="fi-FI" smtClean="0"/>
              <a:t>2.3.2018</a:t>
            </a:fld>
            <a:endParaRPr lang="fi-FI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Mikko Keränen</a:t>
            </a:r>
            <a:endParaRPr lang="fi-FI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016FB-FB20-428C-B49B-B5AA5E6AB92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655677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dirty="0" smtClean="0"/>
              <a:t>Muokkaa perustyylejä </a:t>
            </a:r>
            <a:r>
              <a:rPr lang="fi-FI" dirty="0" err="1" smtClean="0"/>
              <a:t>osoitt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696382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dirty="0" smtClean="0"/>
              <a:t>Muokkaa tekstin perustyylejä osoittamalla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817727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5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53618-9E62-4656-92A3-B678DE18EEF6}" type="datetime1">
              <a:rPr lang="fi-FI" smtClean="0"/>
              <a:t>2.3.2018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Mikko Keränen</a:t>
            </a: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89F43-77F6-4389-95D8-3DFBF3DE389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5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A2658-9DA1-4316-9802-16074D88DC2D}" type="datetime1">
              <a:rPr lang="fi-FI" smtClean="0"/>
              <a:t>2.3.2018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Mikko Keränen</a:t>
            </a: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F1827-9CA8-44B0-8B49-FFEF47FDCF5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uorakulmio 6"/>
          <p:cNvSpPr>
            <a:spLocks noChangeArrowheads="1"/>
          </p:cNvSpPr>
          <p:nvPr/>
        </p:nvSpPr>
        <p:spPr bwMode="auto">
          <a:xfrm>
            <a:off x="0" y="6126163"/>
            <a:ext cx="9144000" cy="731837"/>
          </a:xfrm>
          <a:prstGeom prst="rect">
            <a:avLst/>
          </a:prstGeom>
          <a:solidFill>
            <a:srgbClr val="83B81A"/>
          </a:solidFill>
          <a:ln w="9525">
            <a:noFill/>
            <a:miter lim="800000"/>
            <a:headEnd/>
            <a:tailEnd/>
          </a:ln>
          <a:effectLst>
            <a:outerShdw dist="22987" dir="5400000" algn="tl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fi-FI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8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bg1"/>
                </a:solidFill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fld id="{9A33CE14-0563-4496-84AD-995CCB1D1A04}" type="datetime1">
              <a:rPr lang="fi-FI" smtClean="0"/>
              <a:t>2.3.2018</a:t>
            </a:fld>
            <a:endParaRPr lang="fi-FI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 spc="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i-FI" smtClean="0"/>
              <a:t>Mikko Keränen</a:t>
            </a:r>
            <a:endParaRPr lang="fi-FI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bg1"/>
                </a:solidFill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fld id="{EC6A46A9-59FE-4363-A78E-33C5AAB300B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030" name="Kuva 10" descr="Kajak_RGB_pieni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03200" y="196850"/>
            <a:ext cx="252095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83B81A"/>
        </a:buClr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83B81A"/>
        </a:buClr>
        <a:buFont typeface="Arial" charset="0"/>
        <a:buChar char="•"/>
        <a:defRPr sz="24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83B81A"/>
        </a:buClr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83B81A"/>
        </a:buClr>
        <a:buFont typeface="Arial" charset="0"/>
        <a:buChar char="•"/>
        <a:defRPr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83B81A"/>
        </a:buClr>
        <a:buFont typeface="Arial" charset="0"/>
        <a:buChar char="•"/>
        <a:defRPr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9953" y="3044427"/>
            <a:ext cx="6400800" cy="1752600"/>
          </a:xfrm>
        </p:spPr>
        <p:txBody>
          <a:bodyPr/>
          <a:lstStyle/>
          <a:p>
            <a:r>
              <a:rPr lang="fi-FI" dirty="0" smtClean="0">
                <a:latin typeface="+mn-lt"/>
              </a:rPr>
              <a:t>Mikko Keränen</a:t>
            </a:r>
          </a:p>
          <a:p>
            <a:r>
              <a:rPr lang="fi-FI" sz="2000" dirty="0" err="1" smtClean="0">
                <a:latin typeface="+mn-lt"/>
              </a:rPr>
              <a:t>Director</a:t>
            </a:r>
            <a:endParaRPr lang="fi-FI" sz="2000" dirty="0" smtClean="0">
              <a:latin typeface="+mn-lt"/>
            </a:endParaRPr>
          </a:p>
          <a:p>
            <a:r>
              <a:rPr lang="fi-FI" sz="2000" dirty="0" smtClean="0">
                <a:latin typeface="+mn-lt"/>
              </a:rPr>
              <a:t>RDI</a:t>
            </a:r>
          </a:p>
          <a:p>
            <a:r>
              <a:rPr lang="fi-FI" sz="2000" dirty="0" smtClean="0">
                <a:latin typeface="+mn-lt"/>
              </a:rPr>
              <a:t>20.02.2018</a:t>
            </a:r>
            <a:endParaRPr lang="fi-FI" sz="2000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Mikko Keränen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D3CC49-1E3A-4EFA-A212-69647C5F022F}" type="slidenum">
              <a:rPr lang="fi-FI" smtClean="0"/>
              <a:pPr>
                <a:defRPr/>
              </a:pPr>
              <a:t>1</a:t>
            </a:fld>
            <a:endParaRPr lang="fi-FI"/>
          </a:p>
        </p:txBody>
      </p:sp>
      <p:sp>
        <p:nvSpPr>
          <p:cNvPr id="7" name="TextBox 6"/>
          <p:cNvSpPr txBox="1"/>
          <p:nvPr/>
        </p:nvSpPr>
        <p:spPr>
          <a:xfrm>
            <a:off x="1358283" y="1088015"/>
            <a:ext cx="6427433" cy="5232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2800" dirty="0" smtClean="0"/>
              <a:t>RDI Services in KAMK</a:t>
            </a:r>
          </a:p>
        </p:txBody>
      </p:sp>
    </p:spTree>
    <p:extLst>
      <p:ext uri="{BB962C8B-B14F-4D97-AF65-F5344CB8AC3E}">
        <p14:creationId xmlns:p14="http://schemas.microsoft.com/office/powerpoint/2010/main" val="411595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RDI at KAMK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Is one of the basic </a:t>
            </a:r>
            <a:r>
              <a:rPr lang="en-US" dirty="0" smtClean="0"/>
              <a:t>functions. </a:t>
            </a:r>
            <a:r>
              <a:rPr lang="en-US" dirty="0"/>
              <a:t>R&amp;D activity supports working life and regional development, and serves education in all fields at Kajaani University of Applied Sciences.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Functions are focused on developing the products and processes of businesses, companies and other </a:t>
            </a:r>
            <a:r>
              <a:rPr lang="en-US" dirty="0" err="1"/>
              <a:t>organisations</a:t>
            </a:r>
            <a:r>
              <a:rPr lang="en-US" dirty="0"/>
              <a:t> in the operating area of Kajaani UAS.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Mikko Keränen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B117AD-EDA0-4E86-BEF1-4EC04B065754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165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Research</a:t>
            </a:r>
            <a:r>
              <a:rPr lang="fi-FI" dirty="0" smtClean="0"/>
              <a:t> and Development </a:t>
            </a:r>
            <a:r>
              <a:rPr lang="fi-FI" dirty="0" err="1" smtClean="0"/>
              <a:t>Projects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There</a:t>
            </a:r>
            <a:r>
              <a:rPr lang="fi-FI" dirty="0" smtClean="0"/>
              <a:t> are 40-50 </a:t>
            </a:r>
            <a:r>
              <a:rPr lang="fi-FI" dirty="0" err="1" smtClean="0"/>
              <a:t>projects</a:t>
            </a:r>
            <a:r>
              <a:rPr lang="fi-FI" dirty="0" smtClean="0"/>
              <a:t> </a:t>
            </a:r>
            <a:r>
              <a:rPr lang="fi-FI" dirty="0" err="1" smtClean="0"/>
              <a:t>annually</a:t>
            </a:r>
            <a:endParaRPr lang="fi-FI" dirty="0" smtClean="0"/>
          </a:p>
          <a:p>
            <a:r>
              <a:rPr lang="fi-FI" dirty="0" smtClean="0"/>
              <a:t>Focus is on </a:t>
            </a:r>
            <a:r>
              <a:rPr lang="fi-FI" dirty="0" err="1" smtClean="0"/>
              <a:t>development</a:t>
            </a:r>
            <a:r>
              <a:rPr lang="fi-FI" dirty="0" smtClean="0"/>
              <a:t> </a:t>
            </a:r>
            <a:r>
              <a:rPr lang="fi-FI" dirty="0" err="1" smtClean="0"/>
              <a:t>projects</a:t>
            </a:r>
            <a:r>
              <a:rPr lang="fi-FI" dirty="0" smtClean="0"/>
              <a:t>.</a:t>
            </a:r>
          </a:p>
          <a:p>
            <a:r>
              <a:rPr lang="fi-FI" dirty="0" err="1" smtClean="0"/>
              <a:t>Research</a:t>
            </a:r>
            <a:r>
              <a:rPr lang="fi-FI" dirty="0" smtClean="0"/>
              <a:t> </a:t>
            </a:r>
            <a:r>
              <a:rPr lang="fi-FI" dirty="0" err="1" smtClean="0"/>
              <a:t>projects</a:t>
            </a:r>
            <a:r>
              <a:rPr lang="fi-FI" dirty="0" smtClean="0"/>
              <a:t> </a:t>
            </a:r>
            <a:r>
              <a:rPr lang="fi-FI" dirty="0" err="1" smtClean="0"/>
              <a:t>have</a:t>
            </a:r>
            <a:r>
              <a:rPr lang="fi-FI" dirty="0" smtClean="0"/>
              <a:t> </a:t>
            </a:r>
            <a:r>
              <a:rPr lang="fi-FI" dirty="0" err="1" smtClean="0"/>
              <a:t>always</a:t>
            </a:r>
            <a:r>
              <a:rPr lang="fi-FI" dirty="0" smtClean="0"/>
              <a:t> </a:t>
            </a:r>
            <a:r>
              <a:rPr lang="fi-FI" dirty="0" err="1" smtClean="0"/>
              <a:t>applied</a:t>
            </a:r>
            <a:r>
              <a:rPr lang="fi-FI" dirty="0" smtClean="0"/>
              <a:t> </a:t>
            </a:r>
            <a:r>
              <a:rPr lang="fi-FI" dirty="0" err="1" smtClean="0"/>
              <a:t>approach</a:t>
            </a:r>
            <a:r>
              <a:rPr lang="fi-FI" dirty="0" smtClean="0"/>
              <a:t> as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name</a:t>
            </a:r>
            <a:r>
              <a:rPr lang="fi-FI" dirty="0" smtClean="0"/>
              <a:t> of </a:t>
            </a:r>
            <a:r>
              <a:rPr lang="fi-FI" dirty="0" err="1" smtClean="0"/>
              <a:t>university</a:t>
            </a:r>
            <a:r>
              <a:rPr lang="fi-FI" dirty="0" smtClean="0"/>
              <a:t> </a:t>
            </a:r>
            <a:r>
              <a:rPr lang="fi-FI" dirty="0" err="1" smtClean="0"/>
              <a:t>tells</a:t>
            </a:r>
            <a:r>
              <a:rPr lang="fi-FI" dirty="0" smtClean="0"/>
              <a:t>.!</a:t>
            </a:r>
          </a:p>
          <a:p>
            <a:r>
              <a:rPr lang="fi-FI" dirty="0" err="1" smtClean="0"/>
              <a:t>All</a:t>
            </a:r>
            <a:r>
              <a:rPr lang="fi-FI" dirty="0" smtClean="0"/>
              <a:t> focus </a:t>
            </a:r>
            <a:r>
              <a:rPr lang="fi-FI" dirty="0" err="1" smtClean="0"/>
              <a:t>areas</a:t>
            </a:r>
            <a:r>
              <a:rPr lang="fi-FI" dirty="0" smtClean="0"/>
              <a:t> are </a:t>
            </a:r>
            <a:r>
              <a:rPr lang="fi-FI" dirty="0" err="1" smtClean="0"/>
              <a:t>actively</a:t>
            </a:r>
            <a:r>
              <a:rPr lang="fi-FI" dirty="0" smtClean="0"/>
              <a:t> </a:t>
            </a:r>
            <a:r>
              <a:rPr lang="fi-FI" dirty="0" err="1" smtClean="0"/>
              <a:t>working</a:t>
            </a:r>
            <a:r>
              <a:rPr lang="fi-FI" dirty="0" smtClean="0"/>
              <a:t> on </a:t>
            </a:r>
            <a:r>
              <a:rPr lang="fi-FI" dirty="0" err="1" smtClean="0"/>
              <a:t>RnD</a:t>
            </a:r>
            <a:endParaRPr lang="fi-FI" dirty="0" smtClean="0"/>
          </a:p>
          <a:p>
            <a:r>
              <a:rPr lang="fi-FI" dirty="0" smtClean="0"/>
              <a:t>EU </a:t>
            </a:r>
            <a:r>
              <a:rPr lang="fi-FI" dirty="0" err="1" smtClean="0"/>
              <a:t>funding</a:t>
            </a:r>
            <a:r>
              <a:rPr lang="fi-FI" dirty="0" smtClean="0"/>
              <a:t> is </a:t>
            </a:r>
            <a:r>
              <a:rPr lang="fi-FI" dirty="0" err="1" smtClean="0"/>
              <a:t>important</a:t>
            </a:r>
            <a:r>
              <a:rPr lang="fi-FI" dirty="0" smtClean="0"/>
              <a:t> </a:t>
            </a:r>
            <a:r>
              <a:rPr lang="fi-FI" dirty="0" err="1" smtClean="0"/>
              <a:t>source</a:t>
            </a:r>
            <a:r>
              <a:rPr lang="fi-FI" dirty="0" smtClean="0"/>
              <a:t> of </a:t>
            </a:r>
            <a:r>
              <a:rPr lang="fi-FI" dirty="0" err="1" smtClean="0"/>
              <a:t>funding</a:t>
            </a:r>
            <a:r>
              <a:rPr lang="fi-FI" smtClean="0"/>
              <a:t>.</a:t>
            </a: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Mikko Keränen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B117AD-EDA0-4E86-BEF1-4EC04B065754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1269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7216" y="223934"/>
            <a:ext cx="6230361" cy="1052033"/>
          </a:xfrm>
        </p:spPr>
        <p:txBody>
          <a:bodyPr/>
          <a:lstStyle/>
          <a:p>
            <a:r>
              <a:rPr lang="fi-FI" dirty="0" smtClean="0">
                <a:latin typeface="+mn-lt"/>
              </a:rPr>
              <a:t>RDI- </a:t>
            </a:r>
            <a:r>
              <a:rPr lang="fi-FI" dirty="0" err="1" smtClean="0">
                <a:latin typeface="+mn-lt"/>
              </a:rPr>
              <a:t>services-</a:t>
            </a:r>
            <a:r>
              <a:rPr lang="fi-FI" dirty="0" smtClean="0">
                <a:latin typeface="+mn-lt"/>
              </a:rPr>
              <a:t> </a:t>
            </a:r>
            <a:r>
              <a:rPr lang="fi-FI" dirty="0" err="1" smtClean="0">
                <a:latin typeface="+mn-lt"/>
              </a:rPr>
              <a:t>who</a:t>
            </a:r>
            <a:r>
              <a:rPr lang="fi-FI" dirty="0" smtClean="0">
                <a:latin typeface="+mn-lt"/>
              </a:rPr>
              <a:t> </a:t>
            </a:r>
            <a:r>
              <a:rPr lang="fi-FI" dirty="0" err="1" smtClean="0">
                <a:latin typeface="+mn-lt"/>
              </a:rPr>
              <a:t>are</a:t>
            </a:r>
            <a:r>
              <a:rPr lang="fi-FI" dirty="0" smtClean="0">
                <a:latin typeface="+mn-lt"/>
              </a:rPr>
              <a:t> </a:t>
            </a:r>
            <a:r>
              <a:rPr lang="fi-FI" dirty="0" err="1" smtClean="0">
                <a:latin typeface="+mn-lt"/>
              </a:rPr>
              <a:t>we</a:t>
            </a:r>
            <a:r>
              <a:rPr lang="fi-FI" dirty="0" smtClean="0">
                <a:latin typeface="+mn-lt"/>
              </a:rPr>
              <a:t>?</a:t>
            </a:r>
            <a:endParaRPr lang="fi-FI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156" y="1804545"/>
            <a:ext cx="8425644" cy="2581293"/>
          </a:xfrm>
        </p:spPr>
        <p:txBody>
          <a:bodyPr/>
          <a:lstStyle/>
          <a:p>
            <a:r>
              <a:rPr lang="fi-FI" dirty="0" err="1" smtClean="0">
                <a:latin typeface="+mn-lt"/>
              </a:rPr>
              <a:t>Development</a:t>
            </a:r>
            <a:r>
              <a:rPr lang="fi-FI" dirty="0" smtClean="0">
                <a:latin typeface="+mn-lt"/>
              </a:rPr>
              <a:t> </a:t>
            </a:r>
            <a:r>
              <a:rPr lang="fi-FI" dirty="0" err="1" smtClean="0">
                <a:latin typeface="+mn-lt"/>
              </a:rPr>
              <a:t>Director</a:t>
            </a:r>
            <a:r>
              <a:rPr lang="fi-FI" dirty="0" smtClean="0">
                <a:latin typeface="+mn-lt"/>
              </a:rPr>
              <a:t> Mikko Keränen </a:t>
            </a:r>
          </a:p>
          <a:p>
            <a:r>
              <a:rPr lang="fi-FI" dirty="0" err="1" smtClean="0">
                <a:latin typeface="+mn-lt"/>
              </a:rPr>
              <a:t>Principal</a:t>
            </a:r>
            <a:r>
              <a:rPr lang="fi-FI" dirty="0" smtClean="0">
                <a:latin typeface="+mn-lt"/>
              </a:rPr>
              <a:t> </a:t>
            </a:r>
            <a:r>
              <a:rPr lang="fi-FI" dirty="0" err="1" smtClean="0">
                <a:latin typeface="+mn-lt"/>
              </a:rPr>
              <a:t>Lecturer</a:t>
            </a:r>
            <a:r>
              <a:rPr lang="fi-FI" dirty="0" smtClean="0">
                <a:latin typeface="+mn-lt"/>
              </a:rPr>
              <a:t> Anas Al Natsheh </a:t>
            </a:r>
            <a:endParaRPr lang="fi-FI" sz="2000" dirty="0" smtClean="0">
              <a:latin typeface="+mn-lt"/>
            </a:endParaRPr>
          </a:p>
          <a:p>
            <a:r>
              <a:rPr lang="fi-FI" dirty="0" smtClean="0">
                <a:latin typeface="+mn-lt"/>
              </a:rPr>
              <a:t>R&amp;D Project </a:t>
            </a:r>
            <a:r>
              <a:rPr lang="fi-FI" dirty="0" err="1" smtClean="0">
                <a:latin typeface="+mn-lt"/>
              </a:rPr>
              <a:t>specialist</a:t>
            </a:r>
            <a:r>
              <a:rPr lang="fi-FI" dirty="0" smtClean="0">
                <a:latin typeface="+mn-lt"/>
              </a:rPr>
              <a:t> Tuula Haverinen</a:t>
            </a:r>
          </a:p>
          <a:p>
            <a:r>
              <a:rPr lang="fi-FI" dirty="0" smtClean="0">
                <a:latin typeface="+mn-lt"/>
              </a:rPr>
              <a:t>R&amp;D </a:t>
            </a:r>
            <a:r>
              <a:rPr lang="fi-FI" dirty="0" err="1" smtClean="0">
                <a:latin typeface="+mn-lt"/>
              </a:rPr>
              <a:t>Coordinator</a:t>
            </a:r>
            <a:r>
              <a:rPr lang="fi-FI" dirty="0" smtClean="0">
                <a:latin typeface="+mn-lt"/>
              </a:rPr>
              <a:t> Anastasia McAvennie</a:t>
            </a:r>
          </a:p>
          <a:p>
            <a:r>
              <a:rPr lang="fi-FI" dirty="0" smtClean="0">
                <a:latin typeface="+mn-lt"/>
              </a:rPr>
              <a:t>R&amp;D </a:t>
            </a:r>
            <a:r>
              <a:rPr lang="fi-FI" dirty="0" err="1" smtClean="0">
                <a:latin typeface="+mn-lt"/>
              </a:rPr>
              <a:t>communicator</a:t>
            </a:r>
            <a:r>
              <a:rPr lang="fi-FI" dirty="0" smtClean="0">
                <a:latin typeface="+mn-lt"/>
              </a:rPr>
              <a:t> Tanja Keränen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Mikko Keränen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B117AD-EDA0-4E86-BEF1-4EC04B065754}" type="slidenum">
              <a:rPr lang="fi-FI" smtClean="0">
                <a:latin typeface="+mn-lt"/>
              </a:rPr>
              <a:pPr>
                <a:defRPr/>
              </a:pPr>
              <a:t>4</a:t>
            </a:fld>
            <a:endParaRPr lang="fi-FI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6696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5368"/>
            <a:ext cx="8229600" cy="1143000"/>
          </a:xfrm>
        </p:spPr>
        <p:txBody>
          <a:bodyPr/>
          <a:lstStyle/>
          <a:p>
            <a:pPr marL="0" indent="0">
              <a:buNone/>
            </a:pPr>
            <a:r>
              <a:rPr lang="fi-FI" dirty="0" smtClean="0"/>
              <a:t>RDI Services</a:t>
            </a:r>
            <a:endParaRPr lang="fi-FI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3958162"/>
              </p:ext>
            </p:extLst>
          </p:nvPr>
        </p:nvGraphicFramePr>
        <p:xfrm>
          <a:off x="97960" y="903200"/>
          <a:ext cx="8129673" cy="5043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Mikko Keränen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B117AD-EDA0-4E86-BEF1-4EC04B065754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  <p:sp>
        <p:nvSpPr>
          <p:cNvPr id="8" name="TextBox 7"/>
          <p:cNvSpPr txBox="1"/>
          <p:nvPr/>
        </p:nvSpPr>
        <p:spPr>
          <a:xfrm>
            <a:off x="142839" y="4720856"/>
            <a:ext cx="41546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err="1" smtClean="0">
                <a:latin typeface="+mj-lt"/>
              </a:rPr>
              <a:t>Aikopa</a:t>
            </a:r>
            <a:r>
              <a:rPr lang="fi-FI" sz="1400" dirty="0" smtClean="0">
                <a:latin typeface="+mj-lt"/>
              </a:rPr>
              <a:t> – (</a:t>
            </a:r>
            <a:r>
              <a:rPr lang="fi-FI" sz="1400" dirty="0" err="1" smtClean="0">
                <a:latin typeface="+mj-lt"/>
              </a:rPr>
              <a:t>Adult</a:t>
            </a:r>
            <a:r>
              <a:rPr lang="fi-FI" sz="1400" dirty="0" smtClean="0">
                <a:latin typeface="+mj-lt"/>
              </a:rPr>
              <a:t> and </a:t>
            </a:r>
            <a:r>
              <a:rPr lang="fi-FI" sz="1400" dirty="0" err="1" smtClean="0">
                <a:latin typeface="+mj-lt"/>
              </a:rPr>
              <a:t>Continueing</a:t>
            </a:r>
            <a:r>
              <a:rPr lang="fi-FI" sz="1400" dirty="0" smtClean="0">
                <a:latin typeface="+mj-lt"/>
              </a:rPr>
              <a:t>  </a:t>
            </a:r>
            <a:r>
              <a:rPr lang="fi-FI" sz="1400" dirty="0" err="1" smtClean="0">
                <a:latin typeface="+mj-lt"/>
              </a:rPr>
              <a:t>Education</a:t>
            </a:r>
            <a:r>
              <a:rPr lang="fi-FI" sz="1400" dirty="0" smtClean="0">
                <a:latin typeface="+mj-lt"/>
              </a:rPr>
              <a:t>) </a:t>
            </a:r>
            <a:endParaRPr lang="fi-FI" sz="1400" dirty="0">
              <a:latin typeface="+mj-lt"/>
            </a:endParaRPr>
          </a:p>
        </p:txBody>
      </p:sp>
      <p:grpSp>
        <p:nvGrpSpPr>
          <p:cNvPr id="9" name="Ryhmä 16"/>
          <p:cNvGrpSpPr/>
          <p:nvPr/>
        </p:nvGrpSpPr>
        <p:grpSpPr>
          <a:xfrm>
            <a:off x="4167663" y="493074"/>
            <a:ext cx="5024937" cy="4941419"/>
            <a:chOff x="3290121" y="1378709"/>
            <a:chExt cx="4178275" cy="4092549"/>
          </a:xfrm>
        </p:grpSpPr>
        <p:grpSp>
          <p:nvGrpSpPr>
            <p:cNvPr id="10" name="Ryhmä 2"/>
            <p:cNvGrpSpPr/>
            <p:nvPr/>
          </p:nvGrpSpPr>
          <p:grpSpPr>
            <a:xfrm>
              <a:off x="3290121" y="1378709"/>
              <a:ext cx="4178275" cy="4092549"/>
              <a:chOff x="3290121" y="1378709"/>
              <a:chExt cx="4178275" cy="4092549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3290121" y="1378709"/>
                <a:ext cx="4178275" cy="4092549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rgbClr val="4F6228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3437311" y="1559484"/>
                <a:ext cx="3888375" cy="3805630"/>
              </a:xfrm>
              <a:prstGeom prst="rect">
                <a:avLst/>
              </a:prstGeom>
              <a:noFill/>
            </p:spPr>
            <p:txBody>
              <a:bodyPr wrap="none" rtlCol="0">
                <a:prstTxWarp prst="textArchUp">
                  <a:avLst>
                    <a:gd name="adj" fmla="val 12114410"/>
                  </a:avLst>
                </a:prstTxWarp>
                <a:spAutoFit/>
              </a:bodyPr>
              <a:lstStyle/>
              <a:p>
                <a:r>
                  <a:rPr lang="en-US" dirty="0">
                    <a:solidFill>
                      <a:schemeClr val="bg1"/>
                    </a:solidFill>
                  </a:rPr>
                  <a:t>Specialist services organized around and based on service principle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3535999" y="1684305"/>
              <a:ext cx="3700714" cy="3524640"/>
              <a:chOff x="5132801" y="1684305"/>
              <a:chExt cx="3700714" cy="3524640"/>
            </a:xfrm>
          </p:grpSpPr>
          <p:grpSp>
            <p:nvGrpSpPr>
              <p:cNvPr id="31" name="Group 30"/>
              <p:cNvGrpSpPr/>
              <p:nvPr/>
            </p:nvGrpSpPr>
            <p:grpSpPr>
              <a:xfrm>
                <a:off x="5176823" y="1684305"/>
                <a:ext cx="3598472" cy="3524640"/>
                <a:chOff x="5452923" y="1217033"/>
                <a:chExt cx="3598472" cy="3632956"/>
              </a:xfrm>
            </p:grpSpPr>
            <p:sp>
              <p:nvSpPr>
                <p:cNvPr id="35" name="Chord 34"/>
                <p:cNvSpPr/>
                <p:nvPr/>
              </p:nvSpPr>
              <p:spPr>
                <a:xfrm rot="10800000">
                  <a:off x="5452925" y="1217033"/>
                  <a:ext cx="3598470" cy="3632955"/>
                </a:xfrm>
                <a:prstGeom prst="chord">
                  <a:avLst>
                    <a:gd name="adj1" fmla="val 5417710"/>
                    <a:gd name="adj2" fmla="val 16200000"/>
                  </a:avLst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>
                  <a:solidFill>
                    <a:srgbClr val="4F6228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Chord 35"/>
                <p:cNvSpPr/>
                <p:nvPr/>
              </p:nvSpPr>
              <p:spPr>
                <a:xfrm>
                  <a:off x="5452923" y="1217034"/>
                  <a:ext cx="3598470" cy="3632955"/>
                </a:xfrm>
                <a:prstGeom prst="chord">
                  <a:avLst>
                    <a:gd name="adj1" fmla="val 5417710"/>
                    <a:gd name="adj2" fmla="val 16200000"/>
                  </a:avLst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>
                  <a:solidFill>
                    <a:srgbClr val="4F6228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2" name="TextBox 31"/>
              <p:cNvSpPr txBox="1"/>
              <p:nvPr/>
            </p:nvSpPr>
            <p:spPr>
              <a:xfrm rot="16200000">
                <a:off x="4944247" y="3268358"/>
                <a:ext cx="71566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 smtClean="0">
                    <a:solidFill>
                      <a:srgbClr val="4F6228"/>
                    </a:solidFill>
                  </a:rPr>
                  <a:t>CEMIS</a:t>
                </a:r>
                <a:endParaRPr lang="en-US" sz="1600" dirty="0">
                  <a:solidFill>
                    <a:srgbClr val="4F6228"/>
                  </a:solidFill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 rot="5400000">
                <a:off x="8253108" y="3272377"/>
                <a:ext cx="82226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 smtClean="0">
                    <a:solidFill>
                      <a:srgbClr val="4F6228"/>
                    </a:solidFill>
                  </a:rPr>
                  <a:t>AIKOPA</a:t>
                </a:r>
                <a:endParaRPr lang="en-US" sz="1600" dirty="0">
                  <a:solidFill>
                    <a:srgbClr val="4F6228"/>
                  </a:solidFill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6870700" y="5004523"/>
                <a:ext cx="194733" cy="198071"/>
              </a:xfrm>
              <a:prstGeom prst="rect">
                <a:avLst/>
              </a:prstGeom>
              <a:gradFill flip="none" rotWithShape="1">
                <a:gsLst>
                  <a:gs pos="0">
                    <a:srgbClr val="D7E4BD"/>
                  </a:gs>
                  <a:gs pos="100000">
                    <a:schemeClr val="accent3">
                      <a:lumMod val="20000"/>
                      <a:lumOff val="80000"/>
                    </a:schemeClr>
                  </a:gs>
                </a:gsLst>
                <a:lin ang="1080000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3817899" y="1903573"/>
              <a:ext cx="3126395" cy="3096716"/>
              <a:chOff x="5414701" y="1903573"/>
              <a:chExt cx="3126395" cy="3096716"/>
            </a:xfrm>
          </p:grpSpPr>
          <p:sp>
            <p:nvSpPr>
              <p:cNvPr id="25" name="Chord 24"/>
              <p:cNvSpPr/>
              <p:nvPr/>
            </p:nvSpPr>
            <p:spPr>
              <a:xfrm rot="5400000">
                <a:off x="5429542" y="1888734"/>
                <a:ext cx="3096716" cy="3126393"/>
              </a:xfrm>
              <a:prstGeom prst="chord">
                <a:avLst>
                  <a:gd name="adj1" fmla="val 5417710"/>
                  <a:gd name="adj2" fmla="val 16200000"/>
                </a:avLst>
              </a:prstGeom>
              <a:solidFill>
                <a:srgbClr val="C3D69B"/>
              </a:solidFill>
              <a:ln>
                <a:solidFill>
                  <a:srgbClr val="4F622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6" name="Straight Connector 25"/>
              <p:cNvCxnSpPr/>
              <p:nvPr/>
            </p:nvCxnSpPr>
            <p:spPr>
              <a:xfrm>
                <a:off x="6116965" y="2167507"/>
                <a:ext cx="893233" cy="1270128"/>
              </a:xfrm>
              <a:prstGeom prst="line">
                <a:avLst/>
              </a:prstGeom>
              <a:ln>
                <a:solidFill>
                  <a:srgbClr val="4F6228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H="1">
                <a:off x="7010198" y="2167507"/>
                <a:ext cx="830964" cy="1270128"/>
              </a:xfrm>
              <a:prstGeom prst="line">
                <a:avLst/>
              </a:prstGeom>
              <a:ln>
                <a:solidFill>
                  <a:srgbClr val="4F6228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6168834" y="1973082"/>
                <a:ext cx="1651368" cy="6882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dirty="0" smtClean="0">
                    <a:solidFill>
                      <a:srgbClr val="4F6228"/>
                    </a:solidFill>
                  </a:rPr>
                  <a:t>Campus Services</a:t>
                </a:r>
              </a:p>
              <a:p>
                <a:pPr algn="ctr"/>
                <a:r>
                  <a:rPr lang="en-US" sz="1200" dirty="0" smtClean="0">
                    <a:solidFill>
                      <a:srgbClr val="4F6228"/>
                    </a:solidFill>
                  </a:rPr>
                  <a:t>Director of Administration, </a:t>
                </a:r>
                <a:br>
                  <a:rPr lang="en-US" sz="1200" dirty="0" smtClean="0">
                    <a:solidFill>
                      <a:srgbClr val="4F6228"/>
                    </a:solidFill>
                  </a:rPr>
                </a:br>
                <a:r>
                  <a:rPr lang="en-US" sz="1200" dirty="0" smtClean="0">
                    <a:solidFill>
                      <a:srgbClr val="4F6228"/>
                    </a:solidFill>
                  </a:rPr>
                  <a:t>Finance and Resources</a:t>
                </a:r>
                <a:endParaRPr lang="en-US" sz="1200" dirty="0">
                  <a:solidFill>
                    <a:srgbClr val="4F6228"/>
                  </a:solidFill>
                </a:endParaRPr>
              </a:p>
              <a:p>
                <a:pPr algn="ctr"/>
                <a:r>
                  <a:rPr lang="en-US" sz="1200" dirty="0" smtClean="0">
                    <a:solidFill>
                      <a:srgbClr val="4F6228"/>
                    </a:solidFill>
                  </a:rPr>
                  <a:t>Merja Mäkinen</a:t>
                </a:r>
                <a:endParaRPr lang="en-US" sz="1200" dirty="0">
                  <a:solidFill>
                    <a:srgbClr val="4F6228"/>
                  </a:solidFill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5414701" y="2532495"/>
                <a:ext cx="1092457" cy="6882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4F6228"/>
                    </a:solidFill>
                  </a:rPr>
                  <a:t>Development </a:t>
                </a:r>
              </a:p>
              <a:p>
                <a:pPr algn="ctr"/>
                <a:r>
                  <a:rPr lang="en-US" sz="1200" dirty="0">
                    <a:solidFill>
                      <a:srgbClr val="4F6228"/>
                    </a:solidFill>
                  </a:rPr>
                  <a:t>Director </a:t>
                </a:r>
                <a:r>
                  <a:rPr lang="en-US" sz="1200" dirty="0" smtClean="0">
                    <a:solidFill>
                      <a:srgbClr val="4F6228"/>
                    </a:solidFill>
                  </a:rPr>
                  <a:t>for RDI Services</a:t>
                </a:r>
              </a:p>
              <a:p>
                <a:pPr algn="ctr"/>
                <a:r>
                  <a:rPr lang="en-US" sz="1200" dirty="0" smtClean="0">
                    <a:solidFill>
                      <a:srgbClr val="4F6228"/>
                    </a:solidFill>
                  </a:rPr>
                  <a:t>Mikko Keränen</a:t>
                </a:r>
                <a:endParaRPr lang="en-US" sz="1200" dirty="0">
                  <a:solidFill>
                    <a:srgbClr val="4F6228"/>
                  </a:solidFill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7511008" y="2473112"/>
                <a:ext cx="959961" cy="8411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4F6228"/>
                    </a:solidFill>
                  </a:rPr>
                  <a:t>Development</a:t>
                </a:r>
              </a:p>
              <a:p>
                <a:pPr algn="ctr"/>
                <a:r>
                  <a:rPr lang="en-US" sz="1200" dirty="0" smtClean="0">
                    <a:solidFill>
                      <a:srgbClr val="4F6228"/>
                    </a:solidFill>
                  </a:rPr>
                  <a:t>Director for </a:t>
                </a:r>
                <a:endParaRPr lang="en-US" sz="1200" dirty="0">
                  <a:solidFill>
                    <a:srgbClr val="4F6228"/>
                  </a:solidFill>
                </a:endParaRPr>
              </a:p>
              <a:p>
                <a:pPr algn="ctr"/>
                <a:r>
                  <a:rPr lang="en-US" sz="1200" dirty="0" smtClean="0">
                    <a:solidFill>
                      <a:srgbClr val="4F6228"/>
                    </a:solidFill>
                  </a:rPr>
                  <a:t>Education </a:t>
                </a:r>
              </a:p>
              <a:p>
                <a:pPr algn="ctr"/>
                <a:r>
                  <a:rPr lang="en-US" sz="1200" dirty="0" smtClean="0">
                    <a:solidFill>
                      <a:srgbClr val="4F6228"/>
                    </a:solidFill>
                  </a:rPr>
                  <a:t>Services</a:t>
                </a:r>
              </a:p>
              <a:p>
                <a:pPr algn="ctr"/>
                <a:r>
                  <a:rPr lang="en-US" sz="1200" dirty="0" smtClean="0">
                    <a:solidFill>
                      <a:srgbClr val="4F6228"/>
                    </a:solidFill>
                  </a:rPr>
                  <a:t>Eija Heikkinen</a:t>
                </a:r>
                <a:endParaRPr lang="en-US" sz="1200" dirty="0">
                  <a:solidFill>
                    <a:srgbClr val="4F6228"/>
                  </a:solidFill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3778718" y="1903573"/>
              <a:ext cx="3278243" cy="3096716"/>
              <a:chOff x="5375520" y="1903573"/>
              <a:chExt cx="3278243" cy="3096716"/>
            </a:xfrm>
          </p:grpSpPr>
          <p:sp>
            <p:nvSpPr>
              <p:cNvPr id="15" name="Chord 14"/>
              <p:cNvSpPr/>
              <p:nvPr/>
            </p:nvSpPr>
            <p:spPr>
              <a:xfrm rot="16200000">
                <a:off x="5429544" y="1888734"/>
                <a:ext cx="3096716" cy="3126393"/>
              </a:xfrm>
              <a:prstGeom prst="chord">
                <a:avLst>
                  <a:gd name="adj1" fmla="val 5417710"/>
                  <a:gd name="adj2" fmla="val 1620000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rgbClr val="4F622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 flipV="1">
                <a:off x="5676698" y="3437635"/>
                <a:ext cx="1333500" cy="880404"/>
              </a:xfrm>
              <a:prstGeom prst="line">
                <a:avLst/>
              </a:prstGeom>
              <a:ln>
                <a:solidFill>
                  <a:srgbClr val="4F6228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V="1">
                <a:off x="6392132" y="3437635"/>
                <a:ext cx="618066" cy="1443436"/>
              </a:xfrm>
              <a:prstGeom prst="line">
                <a:avLst/>
              </a:prstGeom>
              <a:ln>
                <a:solidFill>
                  <a:srgbClr val="4F6228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 flipV="1">
                <a:off x="7010198" y="3437635"/>
                <a:ext cx="1270000" cy="880404"/>
              </a:xfrm>
              <a:prstGeom prst="line">
                <a:avLst/>
              </a:prstGeom>
              <a:ln>
                <a:solidFill>
                  <a:srgbClr val="4F6228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H="1" flipV="1">
                <a:off x="7010198" y="3437635"/>
                <a:ext cx="550334" cy="1443436"/>
              </a:xfrm>
              <a:prstGeom prst="line">
                <a:avLst/>
              </a:prstGeom>
              <a:ln>
                <a:solidFill>
                  <a:srgbClr val="4F6228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5375520" y="3446604"/>
                <a:ext cx="979956" cy="4205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00" dirty="0" smtClean="0">
                    <a:solidFill>
                      <a:srgbClr val="4F6228"/>
                    </a:solidFill>
                  </a:rPr>
                  <a:t>School </a:t>
                </a:r>
                <a:r>
                  <a:rPr lang="en-US" sz="900" dirty="0">
                    <a:solidFill>
                      <a:srgbClr val="4F6228"/>
                    </a:solidFill>
                  </a:rPr>
                  <a:t>of </a:t>
                </a:r>
                <a:r>
                  <a:rPr lang="en-US" sz="900" dirty="0" smtClean="0">
                    <a:solidFill>
                      <a:srgbClr val="4F6228"/>
                    </a:solidFill>
                  </a:rPr>
                  <a:t>Health</a:t>
                </a:r>
              </a:p>
              <a:p>
                <a:pPr algn="ctr"/>
                <a:r>
                  <a:rPr lang="en-US" sz="900" dirty="0" smtClean="0">
                    <a:solidFill>
                      <a:srgbClr val="4F6228"/>
                    </a:solidFill>
                  </a:rPr>
                  <a:t>Head </a:t>
                </a:r>
                <a:r>
                  <a:rPr lang="en-US" sz="900" dirty="0">
                    <a:solidFill>
                      <a:srgbClr val="4F6228"/>
                    </a:solidFill>
                  </a:rPr>
                  <a:t>of </a:t>
                </a:r>
                <a:r>
                  <a:rPr lang="en-US" sz="900" dirty="0" smtClean="0">
                    <a:solidFill>
                      <a:srgbClr val="4F6228"/>
                    </a:solidFill>
                  </a:rPr>
                  <a:t>School</a:t>
                </a:r>
              </a:p>
              <a:p>
                <a:pPr algn="ctr"/>
                <a:r>
                  <a:rPr lang="en-US" sz="900" dirty="0" smtClean="0">
                    <a:solidFill>
                      <a:srgbClr val="4F6228"/>
                    </a:solidFill>
                  </a:rPr>
                  <a:t>Jaana Kemppainen</a:t>
                </a:r>
                <a:endParaRPr lang="en-US" sz="900" dirty="0">
                  <a:solidFill>
                    <a:srgbClr val="4F6228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659137" y="4020910"/>
                <a:ext cx="1091919" cy="4205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00" dirty="0" smtClean="0">
                    <a:solidFill>
                      <a:srgbClr val="4F6228"/>
                    </a:solidFill>
                  </a:rPr>
                  <a:t>School of Engineering</a:t>
                </a:r>
              </a:p>
              <a:p>
                <a:pPr algn="ctr"/>
                <a:r>
                  <a:rPr lang="en-US" sz="900" dirty="0" smtClean="0">
                    <a:solidFill>
                      <a:srgbClr val="4F6228"/>
                    </a:solidFill>
                  </a:rPr>
                  <a:t>Head </a:t>
                </a:r>
                <a:r>
                  <a:rPr lang="en-US" sz="900" dirty="0">
                    <a:solidFill>
                      <a:srgbClr val="4F6228"/>
                    </a:solidFill>
                  </a:rPr>
                  <a:t>of School</a:t>
                </a:r>
              </a:p>
              <a:p>
                <a:pPr algn="ctr"/>
                <a:r>
                  <a:rPr lang="en-US" sz="900" dirty="0" smtClean="0">
                    <a:solidFill>
                      <a:srgbClr val="4F6228"/>
                    </a:solidFill>
                  </a:rPr>
                  <a:t>Jari Kähkönen</a:t>
                </a:r>
                <a:endParaRPr lang="en-US" sz="900" dirty="0">
                  <a:solidFill>
                    <a:srgbClr val="4F6228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6509870" y="4359385"/>
                <a:ext cx="969293" cy="4205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00" dirty="0" smtClean="0">
                    <a:solidFill>
                      <a:srgbClr val="4F6228"/>
                    </a:solidFill>
                  </a:rPr>
                  <a:t>School of Business</a:t>
                </a:r>
              </a:p>
              <a:p>
                <a:pPr algn="ctr"/>
                <a:r>
                  <a:rPr lang="en-US" sz="900" dirty="0">
                    <a:solidFill>
                      <a:srgbClr val="4F6228"/>
                    </a:solidFill>
                  </a:rPr>
                  <a:t> Head of School</a:t>
                </a:r>
              </a:p>
              <a:p>
                <a:pPr algn="ctr"/>
                <a:r>
                  <a:rPr lang="en-US" sz="900" dirty="0" smtClean="0">
                    <a:solidFill>
                      <a:srgbClr val="4F6228"/>
                    </a:solidFill>
                  </a:rPr>
                  <a:t>Hannele Siipola</a:t>
                </a:r>
                <a:endParaRPr lang="en-US" sz="900" dirty="0">
                  <a:solidFill>
                    <a:srgbClr val="4F6228"/>
                  </a:solidFill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310816" y="4046769"/>
                <a:ext cx="1113246" cy="5353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00" dirty="0" smtClean="0">
                    <a:solidFill>
                      <a:srgbClr val="4F6228"/>
                    </a:solidFill>
                  </a:rPr>
                  <a:t>School of  Information </a:t>
                </a:r>
              </a:p>
              <a:p>
                <a:pPr algn="ctr"/>
                <a:r>
                  <a:rPr lang="en-US" sz="900" dirty="0" smtClean="0">
                    <a:solidFill>
                      <a:srgbClr val="4F6228"/>
                    </a:solidFill>
                  </a:rPr>
                  <a:t>Systems</a:t>
                </a:r>
              </a:p>
              <a:p>
                <a:pPr algn="ctr"/>
                <a:r>
                  <a:rPr lang="en-US" sz="900" dirty="0" smtClean="0">
                    <a:solidFill>
                      <a:srgbClr val="4F6228"/>
                    </a:solidFill>
                  </a:rPr>
                  <a:t>Head </a:t>
                </a:r>
                <a:r>
                  <a:rPr lang="en-US" sz="900" dirty="0">
                    <a:solidFill>
                      <a:srgbClr val="4F6228"/>
                    </a:solidFill>
                  </a:rPr>
                  <a:t>of </a:t>
                </a:r>
                <a:r>
                  <a:rPr lang="en-US" sz="900" dirty="0" smtClean="0">
                    <a:solidFill>
                      <a:srgbClr val="4F6228"/>
                    </a:solidFill>
                  </a:rPr>
                  <a:t>School</a:t>
                </a:r>
              </a:p>
              <a:p>
                <a:pPr algn="ctr"/>
                <a:r>
                  <a:rPr lang="en-US" sz="900" dirty="0" smtClean="0">
                    <a:solidFill>
                      <a:srgbClr val="4F6228"/>
                    </a:solidFill>
                  </a:rPr>
                  <a:t>Kimmo Nikkanen</a:t>
                </a:r>
                <a:endParaRPr lang="en-US" sz="900" dirty="0">
                  <a:solidFill>
                    <a:srgbClr val="4F6228"/>
                  </a:solidFill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7663144" y="3449058"/>
                <a:ext cx="990619" cy="5353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00" dirty="0" smtClean="0">
                    <a:solidFill>
                      <a:srgbClr val="4F6228"/>
                    </a:solidFill>
                  </a:rPr>
                  <a:t>School of  </a:t>
                </a:r>
              </a:p>
              <a:p>
                <a:pPr algn="ctr"/>
                <a:r>
                  <a:rPr lang="en-US" sz="900" dirty="0" smtClean="0">
                    <a:solidFill>
                      <a:srgbClr val="4F6228"/>
                    </a:solidFill>
                  </a:rPr>
                  <a:t>Tourism and Sports</a:t>
                </a:r>
              </a:p>
              <a:p>
                <a:pPr algn="ctr"/>
                <a:r>
                  <a:rPr lang="en-US" sz="900" dirty="0" smtClean="0">
                    <a:solidFill>
                      <a:srgbClr val="4F6228"/>
                    </a:solidFill>
                  </a:rPr>
                  <a:t>Head </a:t>
                </a:r>
                <a:r>
                  <a:rPr lang="en-US" sz="900" dirty="0">
                    <a:solidFill>
                      <a:srgbClr val="4F6228"/>
                    </a:solidFill>
                  </a:rPr>
                  <a:t>of </a:t>
                </a:r>
                <a:r>
                  <a:rPr lang="en-US" sz="900" dirty="0" smtClean="0">
                    <a:solidFill>
                      <a:srgbClr val="4F6228"/>
                    </a:solidFill>
                  </a:rPr>
                  <a:t>School</a:t>
                </a:r>
              </a:p>
              <a:p>
                <a:pPr algn="ctr"/>
                <a:r>
                  <a:rPr lang="en-US" sz="900" dirty="0" smtClean="0">
                    <a:solidFill>
                      <a:srgbClr val="4F6228"/>
                    </a:solidFill>
                  </a:rPr>
                  <a:t>Katri Takala</a:t>
                </a:r>
                <a:endParaRPr lang="en-US" sz="900" dirty="0">
                  <a:solidFill>
                    <a:srgbClr val="4F6228"/>
                  </a:solidFill>
                </a:endParaRPr>
              </a:p>
            </p:txBody>
          </p:sp>
        </p:grpSp>
        <p:sp>
          <p:nvSpPr>
            <p:cNvPr id="14" name="Oval 13"/>
            <p:cNvSpPr/>
            <p:nvPr/>
          </p:nvSpPr>
          <p:spPr>
            <a:xfrm>
              <a:off x="4739632" y="2817930"/>
              <a:ext cx="1293124" cy="1268573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 cmpd="sng">
              <a:solidFill>
                <a:schemeClr val="accent3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accent3">
                      <a:lumMod val="50000"/>
                    </a:schemeClr>
                  </a:solidFill>
                </a:rPr>
                <a:t>President</a:t>
              </a:r>
            </a:p>
            <a:p>
              <a:pPr algn="ctr"/>
              <a:r>
                <a:rPr lang="en-US" sz="1600" dirty="0" smtClean="0">
                  <a:solidFill>
                    <a:schemeClr val="accent3">
                      <a:lumMod val="50000"/>
                    </a:schemeClr>
                  </a:solidFill>
                </a:rPr>
                <a:t>Turo</a:t>
              </a:r>
            </a:p>
            <a:p>
              <a:pPr algn="ctr"/>
              <a:r>
                <a:rPr lang="en-US" sz="1600" dirty="0" smtClean="0">
                  <a:solidFill>
                    <a:schemeClr val="accent3">
                      <a:lumMod val="50000"/>
                    </a:schemeClr>
                  </a:solidFill>
                </a:rPr>
                <a:t>Kilpeläinen</a:t>
              </a:r>
              <a:endParaRPr lang="en-US" sz="16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657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99CC879351DCA4EA44C55A49B188DBB" ma:contentTypeVersion="0" ma:contentTypeDescription="Luo uusi asiakirja." ma:contentTypeScope="" ma:versionID="434a828fb371d3506b9e17c977f95c4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e0100cabb18a25d4bc9820569b44ec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E2B47A4-DA34-4C7B-96CB-6A855F46EA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DEB8EC4-4F74-4DD4-9B5D-A64ADF6CEC9E}">
  <ds:schemaRefs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dcmitype/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D1DA65E-F513-4B44-A057-DA20EC3CFB9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86901</TotalTime>
  <Words>259</Words>
  <Application>Microsoft Office PowerPoint</Application>
  <PresentationFormat>Näytössä katseltava diaesitys (4:3)</PresentationFormat>
  <Paragraphs>80</Paragraphs>
  <Slides>5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ＭＳ Ｐゴシック</vt:lpstr>
      <vt:lpstr>Arial</vt:lpstr>
      <vt:lpstr>Calibri</vt:lpstr>
      <vt:lpstr>Office-teema</vt:lpstr>
      <vt:lpstr>PowerPoint-esitys</vt:lpstr>
      <vt:lpstr>RDI at KAMK</vt:lpstr>
      <vt:lpstr>Research and Development Projects</vt:lpstr>
      <vt:lpstr>RDI- services- who are we?</vt:lpstr>
      <vt:lpstr>RDI Services</vt:lpstr>
    </vt:vector>
  </TitlesOfParts>
  <Company>Pakkahuone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Nina Brännlund</dc:creator>
  <cp:keywords>Kokousasiakirja</cp:keywords>
  <cp:lastModifiedBy>Kaikkonen Meira</cp:lastModifiedBy>
  <cp:revision>2347</cp:revision>
  <cp:lastPrinted>2017-02-20T09:55:09Z</cp:lastPrinted>
  <dcterms:created xsi:type="dcterms:W3CDTF">2010-10-19T05:20:26Z</dcterms:created>
  <dcterms:modified xsi:type="dcterms:W3CDTF">2018-03-02T10:33:14Z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0x010100599CC879351DCA4EA44C55A49B188DBB</vt:lpwstr>
  </property>
  <property fmtid="{D5CDD505-2E9C-101B-9397-08002B2CF9AE}" pid="3" name="TaxKeyword">
    <vt:lpwstr>469;#Kokousasiakirja|f9acea6d-61ae-40b3-81da-8b9fd9022b97</vt:lpwstr>
  </property>
</Properties>
</file>