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</p:sldMasterIdLst>
  <p:notesMasterIdLst>
    <p:notesMasterId r:id="rId45"/>
  </p:notesMasterIdLst>
  <p:handoutMasterIdLst>
    <p:handoutMasterId r:id="rId46"/>
  </p:handoutMasterIdLst>
  <p:sldIdLst>
    <p:sldId id="324" r:id="rId4"/>
    <p:sldId id="321" r:id="rId5"/>
    <p:sldId id="323" r:id="rId6"/>
    <p:sldId id="320" r:id="rId7"/>
    <p:sldId id="305" r:id="rId8"/>
    <p:sldId id="317" r:id="rId9"/>
    <p:sldId id="319" r:id="rId10"/>
    <p:sldId id="325" r:id="rId11"/>
    <p:sldId id="315" r:id="rId12"/>
    <p:sldId id="316" r:id="rId13"/>
    <p:sldId id="310" r:id="rId14"/>
    <p:sldId id="259" r:id="rId15"/>
    <p:sldId id="271" r:id="rId16"/>
    <p:sldId id="262" r:id="rId17"/>
    <p:sldId id="276" r:id="rId18"/>
    <p:sldId id="277" r:id="rId19"/>
    <p:sldId id="278" r:id="rId20"/>
    <p:sldId id="272" r:id="rId21"/>
    <p:sldId id="312" r:id="rId22"/>
    <p:sldId id="265" r:id="rId23"/>
    <p:sldId id="269" r:id="rId24"/>
    <p:sldId id="298" r:id="rId25"/>
    <p:sldId id="351" r:id="rId26"/>
    <p:sldId id="352" r:id="rId27"/>
    <p:sldId id="353" r:id="rId28"/>
    <p:sldId id="327" r:id="rId29"/>
    <p:sldId id="328" r:id="rId30"/>
    <p:sldId id="329" r:id="rId31"/>
    <p:sldId id="344" r:id="rId32"/>
    <p:sldId id="337" r:id="rId33"/>
    <p:sldId id="349" r:id="rId34"/>
    <p:sldId id="350" r:id="rId35"/>
    <p:sldId id="335" r:id="rId36"/>
    <p:sldId id="336" r:id="rId37"/>
    <p:sldId id="343" r:id="rId38"/>
    <p:sldId id="338" r:id="rId39"/>
    <p:sldId id="339" r:id="rId40"/>
    <p:sldId id="347" r:id="rId41"/>
    <p:sldId id="348" r:id="rId42"/>
    <p:sldId id="354" r:id="rId43"/>
    <p:sldId id="355" r:id="rId44"/>
  </p:sldIdLst>
  <p:sldSz cx="12192000" cy="6858000"/>
  <p:notesSz cx="9872663" cy="1430178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uorinen Maarit" initials="V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5"/>
    <p:restoredTop sz="94162" autoAdjust="0"/>
  </p:normalViewPr>
  <p:slideViewPr>
    <p:cSldViewPr snapToGrid="0">
      <p:cViewPr varScale="1">
        <p:scale>
          <a:sx n="121" d="100"/>
          <a:sy n="121" d="100"/>
        </p:scale>
        <p:origin x="90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uorinen Maarit" userId="10037FFE90D3A23B@LIVE.COM" providerId="AD" clId="Web-{E0822BB8-7A3F-42BD-A8A8-9ECD680D92E4}"/>
    <pc:docChg chg="delSld">
      <pc:chgData name="Vuorinen Maarit" userId="10037FFE90D3A23B@LIVE.COM" providerId="AD" clId="Web-{E0822BB8-7A3F-42BD-A8A8-9ECD680D92E4}" dt="2018-02-27T12:38:11.357" v="1"/>
      <pc:docMkLst>
        <pc:docMk/>
      </pc:docMkLst>
      <pc:sldChg chg="del">
        <pc:chgData name="Vuorinen Maarit" userId="10037FFE90D3A23B@LIVE.COM" providerId="AD" clId="Web-{E0822BB8-7A3F-42BD-A8A8-9ECD680D92E4}" dt="2018-02-27T12:38:07.295" v="0"/>
        <pc:sldMkLst>
          <pc:docMk/>
          <pc:sldMk cId="992371113" sldId="341"/>
        </pc:sldMkLst>
      </pc:sldChg>
      <pc:sldChg chg="del">
        <pc:chgData name="Vuorinen Maarit" userId="10037FFE90D3A23B@LIVE.COM" providerId="AD" clId="Web-{E0822BB8-7A3F-42BD-A8A8-9ECD680D92E4}" dt="2018-02-27T12:38:11.357" v="1"/>
        <pc:sldMkLst>
          <pc:docMk/>
          <pc:sldMk cId="1423293589" sldId="34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992BB4-A5D9-4A70-837F-147ED7248A51}" type="doc">
      <dgm:prSet loTypeId="urn:microsoft.com/office/officeart/2005/8/layout/matrix2" loCatId="matrix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fi-FI"/>
        </a:p>
      </dgm:t>
    </dgm:pt>
    <dgm:pt modelId="{802845D4-03F5-434F-BCA6-AD60836C4F47}">
      <dgm:prSet phldrT="[Text]"/>
      <dgm:spPr/>
      <dgm:t>
        <a:bodyPr/>
        <a:lstStyle/>
        <a:p>
          <a:r>
            <a:rPr lang="fi-FI" dirty="0" err="1"/>
            <a:t>Easy</a:t>
          </a:r>
          <a:r>
            <a:rPr lang="fi-FI" dirty="0"/>
            <a:t> to </a:t>
          </a:r>
          <a:r>
            <a:rPr lang="fi-FI" dirty="0" err="1"/>
            <a:t>put</a:t>
          </a:r>
          <a:r>
            <a:rPr lang="fi-FI" dirty="0"/>
            <a:t> into </a:t>
          </a:r>
          <a:r>
            <a:rPr lang="fi-FI" dirty="0" err="1"/>
            <a:t>practise</a:t>
          </a:r>
          <a:endParaRPr lang="fi-FI" dirty="0"/>
        </a:p>
      </dgm:t>
    </dgm:pt>
    <dgm:pt modelId="{E69E5A08-7FCD-47DB-8F14-F57EBA3FB865}" type="parTrans" cxnId="{BE0903E8-00B2-4DB9-929B-04BBB2797370}">
      <dgm:prSet/>
      <dgm:spPr/>
      <dgm:t>
        <a:bodyPr/>
        <a:lstStyle/>
        <a:p>
          <a:endParaRPr lang="fi-FI"/>
        </a:p>
      </dgm:t>
    </dgm:pt>
    <dgm:pt modelId="{0C4383F8-FDEF-4763-9D4D-E6EDAEA2A0FA}" type="sibTrans" cxnId="{BE0903E8-00B2-4DB9-929B-04BBB2797370}">
      <dgm:prSet/>
      <dgm:spPr/>
      <dgm:t>
        <a:bodyPr/>
        <a:lstStyle/>
        <a:p>
          <a:endParaRPr lang="fi-FI"/>
        </a:p>
      </dgm:t>
    </dgm:pt>
    <dgm:pt modelId="{44BCAC87-F919-4BCB-A001-2E230D864764}">
      <dgm:prSet phldrT="[Text]"/>
      <dgm:spPr/>
      <dgm:t>
        <a:bodyPr/>
        <a:lstStyle/>
        <a:p>
          <a:r>
            <a:rPr lang="fi-FI" dirty="0" err="1"/>
            <a:t>Hard</a:t>
          </a:r>
          <a:r>
            <a:rPr lang="fi-FI" dirty="0"/>
            <a:t> to </a:t>
          </a:r>
          <a:r>
            <a:rPr lang="fi-FI" dirty="0" err="1"/>
            <a:t>accomplish</a:t>
          </a:r>
          <a:endParaRPr lang="fi-FI" dirty="0"/>
        </a:p>
      </dgm:t>
    </dgm:pt>
    <dgm:pt modelId="{30AE625B-77C6-4AFC-BF57-CECF6CD41808}" type="parTrans" cxnId="{2A5A4D75-966B-4089-B8B0-6FB19DBAFAA2}">
      <dgm:prSet/>
      <dgm:spPr/>
      <dgm:t>
        <a:bodyPr/>
        <a:lstStyle/>
        <a:p>
          <a:endParaRPr lang="fi-FI"/>
        </a:p>
      </dgm:t>
    </dgm:pt>
    <dgm:pt modelId="{377A317D-249B-410C-AD3E-D55DF9B29DB2}" type="sibTrans" cxnId="{2A5A4D75-966B-4089-B8B0-6FB19DBAFAA2}">
      <dgm:prSet/>
      <dgm:spPr/>
      <dgm:t>
        <a:bodyPr/>
        <a:lstStyle/>
        <a:p>
          <a:endParaRPr lang="fi-FI"/>
        </a:p>
      </dgm:t>
    </dgm:pt>
    <dgm:pt modelId="{0A17267D-73C8-44D1-9607-14E06316796E}">
      <dgm:prSet phldrT="[Text]"/>
      <dgm:spPr/>
      <dgm:t>
        <a:bodyPr/>
        <a:lstStyle/>
        <a:p>
          <a:r>
            <a:rPr lang="fi-FI" dirty="0"/>
            <a:t>Small </a:t>
          </a:r>
          <a:r>
            <a:rPr lang="fi-FI" dirty="0" err="1"/>
            <a:t>effect</a:t>
          </a:r>
          <a:endParaRPr lang="fi-FI" dirty="0"/>
        </a:p>
      </dgm:t>
    </dgm:pt>
    <dgm:pt modelId="{5D6C1856-281F-426F-A7D2-4A15F3919491}" type="parTrans" cxnId="{72F3E045-18B0-457B-98F5-7B7D7537E8F7}">
      <dgm:prSet/>
      <dgm:spPr/>
      <dgm:t>
        <a:bodyPr/>
        <a:lstStyle/>
        <a:p>
          <a:endParaRPr lang="fi-FI"/>
        </a:p>
      </dgm:t>
    </dgm:pt>
    <dgm:pt modelId="{59483688-2B00-408E-9421-42146DF19171}" type="sibTrans" cxnId="{72F3E045-18B0-457B-98F5-7B7D7537E8F7}">
      <dgm:prSet/>
      <dgm:spPr/>
      <dgm:t>
        <a:bodyPr/>
        <a:lstStyle/>
        <a:p>
          <a:endParaRPr lang="fi-FI"/>
        </a:p>
      </dgm:t>
    </dgm:pt>
    <dgm:pt modelId="{282E8155-2A1B-40B0-A6E5-C3E79CB1A0D3}">
      <dgm:prSet phldrT="[Text]"/>
      <dgm:spPr/>
      <dgm:t>
        <a:bodyPr/>
        <a:lstStyle/>
        <a:p>
          <a:r>
            <a:rPr lang="fi-FI" dirty="0" err="1"/>
            <a:t>Big</a:t>
          </a:r>
          <a:r>
            <a:rPr lang="fi-FI" dirty="0"/>
            <a:t> </a:t>
          </a:r>
          <a:r>
            <a:rPr lang="fi-FI" dirty="0" err="1"/>
            <a:t>effect</a:t>
          </a:r>
          <a:endParaRPr lang="fi-FI" dirty="0"/>
        </a:p>
      </dgm:t>
    </dgm:pt>
    <dgm:pt modelId="{45DB94F0-8FF4-4E8E-B1E9-4D371089E37B}" type="parTrans" cxnId="{FC673303-D9AC-457E-BCAC-4134750C0335}">
      <dgm:prSet/>
      <dgm:spPr/>
      <dgm:t>
        <a:bodyPr/>
        <a:lstStyle/>
        <a:p>
          <a:endParaRPr lang="fi-FI"/>
        </a:p>
      </dgm:t>
    </dgm:pt>
    <dgm:pt modelId="{553682C9-1B44-4F50-8A22-C233410FB52A}" type="sibTrans" cxnId="{FC673303-D9AC-457E-BCAC-4134750C0335}">
      <dgm:prSet/>
      <dgm:spPr/>
      <dgm:t>
        <a:bodyPr/>
        <a:lstStyle/>
        <a:p>
          <a:endParaRPr lang="fi-FI"/>
        </a:p>
      </dgm:t>
    </dgm:pt>
    <dgm:pt modelId="{DEE032E5-DB6C-4235-A0F4-3047710A3457}" type="pres">
      <dgm:prSet presAssocID="{96992BB4-A5D9-4A70-837F-147ED7248A51}" presName="matrix" presStyleCnt="0">
        <dgm:presLayoutVars>
          <dgm:chMax val="1"/>
          <dgm:dir/>
          <dgm:resizeHandles val="exact"/>
        </dgm:presLayoutVars>
      </dgm:prSet>
      <dgm:spPr/>
    </dgm:pt>
    <dgm:pt modelId="{F0B919BF-BD7E-4EC0-9CD8-496B578C56B4}" type="pres">
      <dgm:prSet presAssocID="{96992BB4-A5D9-4A70-837F-147ED7248A51}" presName="axisShape" presStyleLbl="bgShp" presStyleIdx="0" presStyleCnt="1"/>
      <dgm:spPr/>
    </dgm:pt>
    <dgm:pt modelId="{9A31A357-8C19-41F2-ABBE-E97C462C53F2}" type="pres">
      <dgm:prSet presAssocID="{96992BB4-A5D9-4A70-837F-147ED7248A51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73B99E8-2105-4352-9AEF-F561AEBBB341}" type="pres">
      <dgm:prSet presAssocID="{96992BB4-A5D9-4A70-837F-147ED7248A51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905D4F3-D8BB-41E1-AB79-DD7F9E6034CB}" type="pres">
      <dgm:prSet presAssocID="{96992BB4-A5D9-4A70-837F-147ED7248A51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ECCD16F-C50D-4484-8A46-14776592377B}" type="pres">
      <dgm:prSet presAssocID="{96992BB4-A5D9-4A70-837F-147ED7248A51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C673303-D9AC-457E-BCAC-4134750C0335}" srcId="{96992BB4-A5D9-4A70-837F-147ED7248A51}" destId="{282E8155-2A1B-40B0-A6E5-C3E79CB1A0D3}" srcOrd="3" destOrd="0" parTransId="{45DB94F0-8FF4-4E8E-B1E9-4D371089E37B}" sibTransId="{553682C9-1B44-4F50-8A22-C233410FB52A}"/>
    <dgm:cxn modelId="{72F3E045-18B0-457B-98F5-7B7D7537E8F7}" srcId="{96992BB4-A5D9-4A70-837F-147ED7248A51}" destId="{0A17267D-73C8-44D1-9607-14E06316796E}" srcOrd="2" destOrd="0" parTransId="{5D6C1856-281F-426F-A7D2-4A15F3919491}" sibTransId="{59483688-2B00-408E-9421-42146DF19171}"/>
    <dgm:cxn modelId="{848CDD51-293E-4D30-B4EE-47CA7891F04B}" type="presOf" srcId="{0A17267D-73C8-44D1-9607-14E06316796E}" destId="{B905D4F3-D8BB-41E1-AB79-DD7F9E6034CB}" srcOrd="0" destOrd="0" presId="urn:microsoft.com/office/officeart/2005/8/layout/matrix2"/>
    <dgm:cxn modelId="{25611552-5EC8-4574-AC1C-B3D2270473D4}" type="presOf" srcId="{802845D4-03F5-434F-BCA6-AD60836C4F47}" destId="{9A31A357-8C19-41F2-ABBE-E97C462C53F2}" srcOrd="0" destOrd="0" presId="urn:microsoft.com/office/officeart/2005/8/layout/matrix2"/>
    <dgm:cxn modelId="{2A5A4D75-966B-4089-B8B0-6FB19DBAFAA2}" srcId="{96992BB4-A5D9-4A70-837F-147ED7248A51}" destId="{44BCAC87-F919-4BCB-A001-2E230D864764}" srcOrd="1" destOrd="0" parTransId="{30AE625B-77C6-4AFC-BF57-CECF6CD41808}" sibTransId="{377A317D-249B-410C-AD3E-D55DF9B29DB2}"/>
    <dgm:cxn modelId="{5DA42F58-DFE7-47D5-AC8F-0320FB290E90}" type="presOf" srcId="{282E8155-2A1B-40B0-A6E5-C3E79CB1A0D3}" destId="{8ECCD16F-C50D-4484-8A46-14776592377B}" srcOrd="0" destOrd="0" presId="urn:microsoft.com/office/officeart/2005/8/layout/matrix2"/>
    <dgm:cxn modelId="{835419D1-5715-458E-8C97-47A6D4FAB999}" type="presOf" srcId="{44BCAC87-F919-4BCB-A001-2E230D864764}" destId="{473B99E8-2105-4352-9AEF-F561AEBBB341}" srcOrd="0" destOrd="0" presId="urn:microsoft.com/office/officeart/2005/8/layout/matrix2"/>
    <dgm:cxn modelId="{FEC7E0D1-8C08-4A0A-B979-BBF0992BD010}" type="presOf" srcId="{96992BB4-A5D9-4A70-837F-147ED7248A51}" destId="{DEE032E5-DB6C-4235-A0F4-3047710A3457}" srcOrd="0" destOrd="0" presId="urn:microsoft.com/office/officeart/2005/8/layout/matrix2"/>
    <dgm:cxn modelId="{BE0903E8-00B2-4DB9-929B-04BBB2797370}" srcId="{96992BB4-A5D9-4A70-837F-147ED7248A51}" destId="{802845D4-03F5-434F-BCA6-AD60836C4F47}" srcOrd="0" destOrd="0" parTransId="{E69E5A08-7FCD-47DB-8F14-F57EBA3FB865}" sibTransId="{0C4383F8-FDEF-4763-9D4D-E6EDAEA2A0FA}"/>
    <dgm:cxn modelId="{6E222446-C935-454E-B51F-1889ACEBA69E}" type="presParOf" srcId="{DEE032E5-DB6C-4235-A0F4-3047710A3457}" destId="{F0B919BF-BD7E-4EC0-9CD8-496B578C56B4}" srcOrd="0" destOrd="0" presId="urn:microsoft.com/office/officeart/2005/8/layout/matrix2"/>
    <dgm:cxn modelId="{F25D4EBA-50D2-4B47-AACA-3A44E444D1C8}" type="presParOf" srcId="{DEE032E5-DB6C-4235-A0F4-3047710A3457}" destId="{9A31A357-8C19-41F2-ABBE-E97C462C53F2}" srcOrd="1" destOrd="0" presId="urn:microsoft.com/office/officeart/2005/8/layout/matrix2"/>
    <dgm:cxn modelId="{B70CA016-6BBF-406F-8C65-B906245566C4}" type="presParOf" srcId="{DEE032E5-DB6C-4235-A0F4-3047710A3457}" destId="{473B99E8-2105-4352-9AEF-F561AEBBB341}" srcOrd="2" destOrd="0" presId="urn:microsoft.com/office/officeart/2005/8/layout/matrix2"/>
    <dgm:cxn modelId="{034E90D3-58AC-4A93-898E-C83DABCB925A}" type="presParOf" srcId="{DEE032E5-DB6C-4235-A0F4-3047710A3457}" destId="{B905D4F3-D8BB-41E1-AB79-DD7F9E6034CB}" srcOrd="3" destOrd="0" presId="urn:microsoft.com/office/officeart/2005/8/layout/matrix2"/>
    <dgm:cxn modelId="{ED5B7673-2AF9-40B9-A51F-315357D96779}" type="presParOf" srcId="{DEE032E5-DB6C-4235-A0F4-3047710A3457}" destId="{8ECCD16F-C50D-4484-8A46-14776592377B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919BF-BD7E-4EC0-9CD8-496B578C56B4}">
      <dsp:nvSpPr>
        <dsp:cNvPr id="0" name=""/>
        <dsp:cNvSpPr/>
      </dsp:nvSpPr>
      <dsp:spPr>
        <a:xfrm>
          <a:off x="3082131" y="0"/>
          <a:ext cx="4351338" cy="435133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1A357-8C19-41F2-ABBE-E97C462C53F2}">
      <dsp:nvSpPr>
        <dsp:cNvPr id="0" name=""/>
        <dsp:cNvSpPr/>
      </dsp:nvSpPr>
      <dsp:spPr>
        <a:xfrm>
          <a:off x="3364967" y="282836"/>
          <a:ext cx="1740535" cy="17405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 err="1"/>
            <a:t>Easy</a:t>
          </a:r>
          <a:r>
            <a:rPr lang="fi-FI" sz="2400" kern="1200" dirty="0"/>
            <a:t> to </a:t>
          </a:r>
          <a:r>
            <a:rPr lang="fi-FI" sz="2400" kern="1200" dirty="0" err="1"/>
            <a:t>put</a:t>
          </a:r>
          <a:r>
            <a:rPr lang="fi-FI" sz="2400" kern="1200" dirty="0"/>
            <a:t> into </a:t>
          </a:r>
          <a:r>
            <a:rPr lang="fi-FI" sz="2400" kern="1200" dirty="0" err="1"/>
            <a:t>practise</a:t>
          </a:r>
          <a:endParaRPr lang="fi-FI" sz="2400" kern="1200" dirty="0"/>
        </a:p>
      </dsp:txBody>
      <dsp:txXfrm>
        <a:off x="3449933" y="367802"/>
        <a:ext cx="1570603" cy="1570603"/>
      </dsp:txXfrm>
    </dsp:sp>
    <dsp:sp modelId="{473B99E8-2105-4352-9AEF-F561AEBBB341}">
      <dsp:nvSpPr>
        <dsp:cNvPr id="0" name=""/>
        <dsp:cNvSpPr/>
      </dsp:nvSpPr>
      <dsp:spPr>
        <a:xfrm>
          <a:off x="5410096" y="282836"/>
          <a:ext cx="1740535" cy="17405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 err="1"/>
            <a:t>Hard</a:t>
          </a:r>
          <a:r>
            <a:rPr lang="fi-FI" sz="2400" kern="1200" dirty="0"/>
            <a:t> to </a:t>
          </a:r>
          <a:r>
            <a:rPr lang="fi-FI" sz="2400" kern="1200" dirty="0" err="1"/>
            <a:t>accomplish</a:t>
          </a:r>
          <a:endParaRPr lang="fi-FI" sz="2400" kern="1200" dirty="0"/>
        </a:p>
      </dsp:txBody>
      <dsp:txXfrm>
        <a:off x="5495062" y="367802"/>
        <a:ext cx="1570603" cy="1570603"/>
      </dsp:txXfrm>
    </dsp:sp>
    <dsp:sp modelId="{B905D4F3-D8BB-41E1-AB79-DD7F9E6034CB}">
      <dsp:nvSpPr>
        <dsp:cNvPr id="0" name=""/>
        <dsp:cNvSpPr/>
      </dsp:nvSpPr>
      <dsp:spPr>
        <a:xfrm>
          <a:off x="3364967" y="2327965"/>
          <a:ext cx="1740535" cy="17405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Small </a:t>
          </a:r>
          <a:r>
            <a:rPr lang="fi-FI" sz="2400" kern="1200" dirty="0" err="1"/>
            <a:t>effect</a:t>
          </a:r>
          <a:endParaRPr lang="fi-FI" sz="2400" kern="1200" dirty="0"/>
        </a:p>
      </dsp:txBody>
      <dsp:txXfrm>
        <a:off x="3449933" y="2412931"/>
        <a:ext cx="1570603" cy="1570603"/>
      </dsp:txXfrm>
    </dsp:sp>
    <dsp:sp modelId="{8ECCD16F-C50D-4484-8A46-14776592377B}">
      <dsp:nvSpPr>
        <dsp:cNvPr id="0" name=""/>
        <dsp:cNvSpPr/>
      </dsp:nvSpPr>
      <dsp:spPr>
        <a:xfrm>
          <a:off x="5410096" y="2327965"/>
          <a:ext cx="1740535" cy="17405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 err="1"/>
            <a:t>Big</a:t>
          </a:r>
          <a:r>
            <a:rPr lang="fi-FI" sz="2400" kern="1200" dirty="0"/>
            <a:t> </a:t>
          </a:r>
          <a:r>
            <a:rPr lang="fi-FI" sz="2400" kern="1200" dirty="0" err="1"/>
            <a:t>effect</a:t>
          </a:r>
          <a:endParaRPr lang="fi-FI" sz="2400" kern="1200" dirty="0"/>
        </a:p>
      </dsp:txBody>
      <dsp:txXfrm>
        <a:off x="5495062" y="2412931"/>
        <a:ext cx="1570603" cy="1570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7301" cy="717504"/>
          </a:xfrm>
          <a:prstGeom prst="rect">
            <a:avLst/>
          </a:prstGeom>
        </p:spPr>
        <p:txBody>
          <a:bodyPr vert="horz" lIns="133630" tIns="66815" rIns="133630" bIns="66815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5593036" y="0"/>
            <a:ext cx="4277301" cy="717504"/>
          </a:xfrm>
          <a:prstGeom prst="rect">
            <a:avLst/>
          </a:prstGeom>
        </p:spPr>
        <p:txBody>
          <a:bodyPr vert="horz" lIns="133630" tIns="66815" rIns="133630" bIns="66815" rtlCol="0"/>
          <a:lstStyle>
            <a:lvl1pPr algn="r">
              <a:defRPr sz="1800"/>
            </a:lvl1pPr>
          </a:lstStyle>
          <a:p>
            <a:fld id="{4882BAB4-C87A-4FED-928B-6C340706A3D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13584284"/>
            <a:ext cx="4277301" cy="717504"/>
          </a:xfrm>
          <a:prstGeom prst="rect">
            <a:avLst/>
          </a:prstGeom>
        </p:spPr>
        <p:txBody>
          <a:bodyPr vert="horz" lIns="133630" tIns="66815" rIns="133630" bIns="66815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5593036" y="13584284"/>
            <a:ext cx="4277301" cy="717504"/>
          </a:xfrm>
          <a:prstGeom prst="rect">
            <a:avLst/>
          </a:prstGeom>
        </p:spPr>
        <p:txBody>
          <a:bodyPr vert="horz" lIns="133630" tIns="66815" rIns="133630" bIns="66815" rtlCol="0" anchor="b"/>
          <a:lstStyle>
            <a:lvl1pPr algn="r">
              <a:defRPr sz="1800"/>
            </a:lvl1pPr>
          </a:lstStyle>
          <a:p>
            <a:fld id="{8AFC0716-C29E-4C93-B947-C59BD47ED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717574"/>
          </a:xfrm>
          <a:prstGeom prst="rect">
            <a:avLst/>
          </a:prstGeom>
        </p:spPr>
        <p:txBody>
          <a:bodyPr vert="horz" lIns="133630" tIns="66815" rIns="133630" bIns="66815" rtlCol="0"/>
          <a:lstStyle>
            <a:lvl1pPr algn="l">
              <a:defRPr sz="1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225" y="0"/>
            <a:ext cx="4278154" cy="717574"/>
          </a:xfrm>
          <a:prstGeom prst="rect">
            <a:avLst/>
          </a:prstGeom>
        </p:spPr>
        <p:txBody>
          <a:bodyPr vert="horz" lIns="133630" tIns="66815" rIns="133630" bIns="66815" rtlCol="0"/>
          <a:lstStyle>
            <a:lvl1pPr algn="r">
              <a:defRPr sz="1800"/>
            </a:lvl1pPr>
          </a:lstStyle>
          <a:p>
            <a:fld id="{E221E44D-ACCF-4533-82CB-6D6E51C23B91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6113" y="1787525"/>
            <a:ext cx="8580437" cy="4826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630" tIns="66815" rIns="133630" bIns="66815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267" y="6882738"/>
            <a:ext cx="7898130" cy="5631329"/>
          </a:xfrm>
          <a:prstGeom prst="rect">
            <a:avLst/>
          </a:prstGeom>
        </p:spPr>
        <p:txBody>
          <a:bodyPr vert="horz" lIns="133630" tIns="66815" rIns="133630" bIns="668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584220"/>
            <a:ext cx="4278154" cy="717572"/>
          </a:xfrm>
          <a:prstGeom prst="rect">
            <a:avLst/>
          </a:prstGeom>
        </p:spPr>
        <p:txBody>
          <a:bodyPr vert="horz" lIns="133630" tIns="66815" rIns="133630" bIns="66815" rtlCol="0" anchor="b"/>
          <a:lstStyle>
            <a:lvl1pPr algn="l">
              <a:defRPr sz="1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225" y="13584220"/>
            <a:ext cx="4278154" cy="717572"/>
          </a:xfrm>
          <a:prstGeom prst="rect">
            <a:avLst/>
          </a:prstGeom>
        </p:spPr>
        <p:txBody>
          <a:bodyPr vert="horz" lIns="133630" tIns="66815" rIns="133630" bIns="66815" rtlCol="0" anchor="b"/>
          <a:lstStyle>
            <a:lvl1pPr algn="r">
              <a:defRPr sz="1800"/>
            </a:lvl1pPr>
          </a:lstStyle>
          <a:p>
            <a:fld id="{0DFF2AC5-48FC-480F-82E3-F9EC69244A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Asiakaspolku</a:t>
            </a:r>
          </a:p>
          <a:p>
            <a:r>
              <a:rPr lang="fi-FI" sz="1800" dirty="0"/>
              <a:t>Haastattele ja listaa asiakkaan kokemat onnistumiset, ilot ja epäonnistumiset asiakaspolussa.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E0DB2-1619-1B44-BFE9-B96048B934CC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2685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Sisällöt ja palvelut eri kanavissa</a:t>
            </a:r>
          </a:p>
          <a:p>
            <a:r>
              <a:rPr lang="fi-FI" sz="1800" dirty="0"/>
              <a:t>Pohdi, missä kanavissa eri sisältöjä ja palveluita voidaan hyödyntää.</a:t>
            </a:r>
            <a:endParaRPr lang="fi-FI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E0DB2-1619-1B44-BFE9-B96048B934CC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7448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”Nykymaailmassa paikat kilpailevat enenevässä määrin toisiaan vastaan.”</a:t>
            </a:r>
          </a:p>
          <a:p>
            <a:endParaRPr lang="fi-FI"/>
          </a:p>
          <a:p>
            <a:r>
              <a:rPr lang="fi-FI"/>
              <a:t>”Kaupungit, kunnat, seudut ja alueet kilpailevat yhä kiivaammin asukkaista, osaavasta työvoimasta, yrityksistä, investoinneista, pääomista, opiskelijoista, matkailijoista ja tapahtumista.”</a:t>
            </a:r>
          </a:p>
          <a:p>
            <a:endParaRPr lang="fi-FI"/>
          </a:p>
          <a:p>
            <a:r>
              <a:rPr lang="fi-FI"/>
              <a:t>”Kyse on eräänlaisesta ’paikkojen sodasta’ , jossa paikkojen edistäminen tai uudelleenrakentaminen (tilan tuottaminen) on oleellinen osa menestymisen politiikkaa.”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smtClean="0">
                <a:solidFill>
                  <a:srgbClr val="545454"/>
                </a:solidFill>
                <a:latin typeface="Century Gothic"/>
              </a:rPr>
              <a:pPr/>
              <a:t>26</a:t>
            </a:fld>
            <a:endParaRPr>
              <a:solidFill>
                <a:srgbClr val="545454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5201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7A4F3-2EC1-41C5-8993-CB589E576DF1}" type="slidenum">
              <a:rPr lang="fi-FI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127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fi-FI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3663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fi-FI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9412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>
                <a:solidFill>
                  <a:schemeClr val="tx1"/>
                </a:solidFill>
                <a:latin typeface="Century Gothic"/>
              </a:rPr>
              <a:t>Muodostetaan pienet keskusteluryhmät ja saavat 5 min aikaa kirjata yhdessä eri näkökulmia </a:t>
            </a:r>
          </a:p>
          <a:p>
            <a:endParaRPr lang="fi-FI">
              <a:solidFill>
                <a:schemeClr val="tx1"/>
              </a:solidFill>
              <a:latin typeface="Century Gothic"/>
            </a:endParaRPr>
          </a:p>
          <a:p>
            <a:pPr marL="250557" indent="-250557">
              <a:buFont typeface="Arial" panose="020B0604020202020204" pitchFamily="34" charset="0"/>
              <a:buChar char="•"/>
            </a:pPr>
            <a:r>
              <a:rPr lang="x-none">
                <a:solidFill>
                  <a:schemeClr val="tx1"/>
                </a:solidFill>
                <a:latin typeface="Century Gothic"/>
              </a:rPr>
              <a:t>Mitkä bränditekijät ovat kaikkein merkityksellisimpiä? Mitkä tekijät vaikuttavat mihinkin sidosryhmään? Mitä kukin sidosryhmä arvostaa? </a:t>
            </a:r>
            <a:endParaRPr lang="fi-FI">
              <a:solidFill>
                <a:schemeClr val="tx1"/>
              </a:solidFill>
              <a:latin typeface="Century Gothic"/>
            </a:endParaRPr>
          </a:p>
          <a:p>
            <a:pPr marL="250557" indent="-250557">
              <a:buFont typeface="Arial" panose="020B0604020202020204" pitchFamily="34" charset="0"/>
              <a:buChar char="•"/>
            </a:pPr>
            <a:endParaRPr lang="fi-FI">
              <a:solidFill>
                <a:schemeClr val="tx1"/>
              </a:solidFill>
              <a:latin typeface="Century Gothic"/>
            </a:endParaRPr>
          </a:p>
          <a:p>
            <a:endParaRPr lang="fi-FI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fi-FI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252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800" dirty="0"/>
              <a:t>Idean keskipisteellä tarkoitetaan brändiin vaikuttavia tekijöitä, joilla saadaan toteutumaan strateginen tavoite: </a:t>
            </a:r>
            <a:r>
              <a:rPr lang="fi-FI" sz="1800" b="1" dirty="0"/>
              <a:t>Kajaani kasvun kärjessä</a:t>
            </a:r>
          </a:p>
          <a:p>
            <a:r>
              <a:rPr lang="fi-FI" sz="1800" dirty="0"/>
              <a:t>Työskennelkää pareittain </a:t>
            </a:r>
            <a:endParaRPr lang="fi-FI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2AC5-48FC-480F-82E3-F9EC69244A97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07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the first surrounding boxes important elements connected with the chosen main focus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2AC5-48FC-480F-82E3-F9EC69244A97}" type="slidenum">
              <a:rPr lang="fi-FI" smtClean="0"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715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the first surrounding boxes important elements connected with the chosen main focus </a:t>
            </a:r>
          </a:p>
          <a:p>
            <a:r>
              <a:rPr lang="en-GB" dirty="0"/>
              <a:t>In the second surrounding boxes – specific features concrete examples 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7A4F3-2EC1-41C5-8993-CB589E576DF1}" type="slidenum">
              <a:rPr lang="fi-FI" smtClean="0"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0419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2AC5-48FC-480F-82E3-F9EC69244A97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3490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2AC5-48FC-480F-82E3-F9EC69244A97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8148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Tulosta A kolme ja teippaa </a:t>
            </a:r>
            <a:r>
              <a:rPr lang="fi-FI" err="1"/>
              <a:t>fläpille</a:t>
            </a:r>
            <a:r>
              <a:rPr lang="fi-FI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2AC5-48FC-480F-82E3-F9EC69244A97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1859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2AC5-48FC-480F-82E3-F9EC69244A97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403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36304">
              <a:defRPr/>
            </a:pPr>
            <a:r>
              <a:rPr lang="fi-FI" sz="1800" b="1" dirty="0">
                <a:latin typeface="Batang" panose="02030600000101010101" pitchFamily="18" charset="-127"/>
                <a:ea typeface="Batang" panose="02030600000101010101" pitchFamily="18" charset="-127"/>
              </a:rPr>
              <a:t>Mitä arvoa tuotamme asiakkaillemme?</a:t>
            </a:r>
          </a:p>
          <a:p>
            <a:pPr defTabSz="1336304">
              <a:defRPr/>
            </a:pPr>
            <a:r>
              <a:rPr lang="fi-FI" sz="1800" b="1" dirty="0">
                <a:latin typeface="Batang" panose="02030600000101010101" pitchFamily="18" charset="-127"/>
                <a:ea typeface="Batang" panose="02030600000101010101" pitchFamily="18" charset="-127"/>
              </a:rPr>
              <a:t>Mitä konkreettista hyötyä meistä on asiakkaillemme?</a:t>
            </a:r>
          </a:p>
          <a:p>
            <a:pPr defTabSz="1336304">
              <a:defRPr/>
            </a:pPr>
            <a:r>
              <a:rPr lang="fi-FI" sz="1800" b="1" dirty="0">
                <a:latin typeface="Batang" panose="02030600000101010101" pitchFamily="18" charset="-127"/>
                <a:ea typeface="Batang" panose="02030600000101010101" pitchFamily="18" charset="-127"/>
              </a:rPr>
              <a:t>Minkä asiakkaan tarpeen tyydytämme?</a:t>
            </a:r>
          </a:p>
          <a:p>
            <a:pPr defTabSz="1336304">
              <a:defRPr/>
            </a:pPr>
            <a:r>
              <a:rPr lang="fi-FI" sz="1800" b="1" dirty="0">
                <a:latin typeface="Batang" panose="02030600000101010101" pitchFamily="18" charset="-127"/>
                <a:ea typeface="Batang" panose="02030600000101010101" pitchFamily="18" charset="-127"/>
              </a:rPr>
              <a:t>Millaisia kokemuksia haluamme luoda asiakkaillemme?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2AC5-48FC-480F-82E3-F9EC69244A97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4499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>
                <a:latin typeface="Batang" panose="02030600000101010101" pitchFamily="18" charset="-127"/>
                <a:ea typeface="Batang" panose="02030600000101010101" pitchFamily="18" charset="-127"/>
              </a:rPr>
              <a:t>Mitä arvoa työntekijä voi tuottaa jaottelemalla asiakastarpeet tehtäviin, hyötyihin ja murheisiin.</a:t>
            </a:r>
          </a:p>
          <a:p>
            <a:r>
              <a:rPr lang="fi-FI">
                <a:latin typeface="Batang" panose="02030600000101010101" pitchFamily="18" charset="-127"/>
                <a:ea typeface="Batang" panose="02030600000101010101" pitchFamily="18" charset="-127"/>
              </a:rPr>
              <a:t>Ohjaa miettimään oikeasti mitä arvoa organisaatio tuottaa. </a:t>
            </a:r>
          </a:p>
          <a:p>
            <a:pPr lvl="1"/>
            <a:r>
              <a:rPr lang="fi-FI">
                <a:latin typeface="Batang" panose="02030600000101010101" pitchFamily="18" charset="-127"/>
                <a:ea typeface="Batang" panose="02030600000101010101" pitchFamily="18" charset="-127"/>
              </a:rPr>
              <a:t>verrataan olemassa olevaan asiakasymmärrystietoon</a:t>
            </a:r>
          </a:p>
          <a:p>
            <a:pPr lvl="1"/>
            <a:endParaRPr lang="fi-FI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fi-FI" sz="5800" b="1">
                <a:solidFill>
                  <a:srgbClr val="FF0000"/>
                </a:solidFill>
              </a:rPr>
              <a:t>Ongelmakeskeinen lähestymistapa: </a:t>
            </a:r>
          </a:p>
          <a:p>
            <a:pPr lvl="1"/>
            <a:r>
              <a:rPr lang="fi-FI" sz="5300">
                <a:solidFill>
                  <a:srgbClr val="FF0000"/>
                </a:solidFill>
              </a:rPr>
              <a:t>Mikä on vialla? </a:t>
            </a:r>
          </a:p>
          <a:p>
            <a:pPr lvl="1"/>
            <a:r>
              <a:rPr lang="fi-FI" sz="5300">
                <a:solidFill>
                  <a:srgbClr val="FF0000"/>
                </a:solidFill>
              </a:rPr>
              <a:t>Mikä ei toimi? </a:t>
            </a:r>
          </a:p>
          <a:p>
            <a:pPr lvl="1"/>
            <a:r>
              <a:rPr lang="fi-FI" sz="5300">
                <a:solidFill>
                  <a:srgbClr val="FF0000"/>
                </a:solidFill>
              </a:rPr>
              <a:t>Miten ongelmat korjataan? </a:t>
            </a:r>
          </a:p>
          <a:p>
            <a:r>
              <a:rPr lang="fi-FI" sz="5800" b="1">
                <a:solidFill>
                  <a:srgbClr val="FF0000"/>
                </a:solidFill>
              </a:rPr>
              <a:t>Arvostava lähestymistapa: </a:t>
            </a:r>
          </a:p>
          <a:p>
            <a:pPr lvl="1"/>
            <a:r>
              <a:rPr lang="fi-FI" sz="5300">
                <a:solidFill>
                  <a:srgbClr val="FF0000"/>
                </a:solidFill>
              </a:rPr>
              <a:t>Mikä toimii hyvin? </a:t>
            </a:r>
          </a:p>
          <a:p>
            <a:pPr lvl="1"/>
            <a:r>
              <a:rPr lang="fi-FI" sz="5300">
                <a:solidFill>
                  <a:srgbClr val="FF0000"/>
                </a:solidFill>
              </a:rPr>
              <a:t>Millaisia olemme parhaimmillamme? </a:t>
            </a:r>
          </a:p>
          <a:p>
            <a:pPr lvl="1"/>
            <a:r>
              <a:rPr lang="fi-FI" sz="5300">
                <a:solidFill>
                  <a:srgbClr val="FF0000"/>
                </a:solidFill>
              </a:rPr>
              <a:t>Huippuhetket, parhaat käytännöt.</a:t>
            </a:r>
          </a:p>
          <a:p>
            <a:pPr lvl="1"/>
            <a:endParaRPr lang="fi-FI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2AC5-48FC-480F-82E3-F9EC69244A97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6569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Asiakasarvo</a:t>
            </a:r>
          </a:p>
          <a:p>
            <a:r>
              <a:rPr lang="fi-FI" sz="1800"/>
              <a:t>Tunnista, mitä arvoa voit tuottaa jaottelemalla asiakastarpeet tehtäviin, hyötyihin ja murheisiin.</a:t>
            </a:r>
            <a:endParaRPr lang="fi-FI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E0DB2-1619-1B44-BFE9-B96048B934CC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9903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Kanavat</a:t>
            </a:r>
          </a:p>
          <a:p>
            <a:r>
              <a:rPr lang="fi-FI" dirty="0"/>
              <a:t>Tunnista, miten eri asiakasprofiilit käyttävät eri kanavia asiakaspolun eri vaiheissa.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E0DB2-1619-1B44-BFE9-B96048B934CC}" type="slidenum">
              <a:rPr lang="fi-FI" smtClean="0"/>
              <a:pPr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6541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E02F-FBA1-4D81-9D4A-A21E77657010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928-A688-421A-888D-C26501A221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5478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E02F-FBA1-4D81-9D4A-A21E77657010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928-A688-421A-888D-C26501A221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45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E02F-FBA1-4D81-9D4A-A21E77657010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928-A688-421A-888D-C26501A221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248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siakasarv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6200" y="57150"/>
            <a:ext cx="2781300" cy="67437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035300" y="57150"/>
            <a:ext cx="2781300" cy="32448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9347200" y="57150"/>
            <a:ext cx="2781300" cy="67437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048000" y="3556000"/>
            <a:ext cx="2781300" cy="32448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6375400" y="57150"/>
            <a:ext cx="2781300" cy="32448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388100" y="3556000"/>
            <a:ext cx="2781300" cy="32448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76200" y="190500"/>
            <a:ext cx="2768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latin typeface="Georgia" panose="02040502050405020303" pitchFamily="18" charset="0"/>
                <a:ea typeface="Georgia Regular" charset="0"/>
                <a:cs typeface="Georgia Regular" charset="0"/>
              </a:rPr>
              <a:t>TEHTÄVÄT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3060701" y="190500"/>
            <a:ext cx="2768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latin typeface="Georgia" panose="02040502050405020303" pitchFamily="18" charset="0"/>
                <a:ea typeface="Georgia Regular" charset="0"/>
                <a:cs typeface="Georgia Regular" charset="0"/>
              </a:rPr>
              <a:t>HYÖDYT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3060701" y="3675161"/>
            <a:ext cx="2768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latin typeface="Georgia" panose="02040502050405020303" pitchFamily="18" charset="0"/>
                <a:ea typeface="Georgia Regular" charset="0"/>
                <a:cs typeface="Georgia Regular" charset="0"/>
              </a:rPr>
              <a:t>MURHEET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6375400" y="190500"/>
            <a:ext cx="2768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latin typeface="Georgia" panose="02040502050405020303" pitchFamily="18" charset="0"/>
                <a:ea typeface="Georgia Regular" charset="0"/>
                <a:cs typeface="Georgia Regular" charset="0"/>
              </a:rPr>
              <a:t>HYÖDYN TUOTTAJAT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6375400" y="3675161"/>
            <a:ext cx="2768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latin typeface="Georgia" panose="02040502050405020303" pitchFamily="18" charset="0"/>
                <a:ea typeface="Georgia Regular" charset="0"/>
                <a:cs typeface="Georgia Regular" charset="0"/>
              </a:rPr>
              <a:t>MURHEEN POISTAJAT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9347200" y="190500"/>
            <a:ext cx="2768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latin typeface="Georgia" panose="02040502050405020303" pitchFamily="18" charset="0"/>
                <a:ea typeface="Georgia Regular" charset="0"/>
                <a:cs typeface="Georgia Regular" charset="0"/>
              </a:rPr>
              <a:t>TUOTTEET JA PALVELUT</a:t>
            </a:r>
          </a:p>
        </p:txBody>
      </p:sp>
      <p:cxnSp>
        <p:nvCxnSpPr>
          <p:cNvPr id="32" name="Straight Arrow Connector 31"/>
          <p:cNvCxnSpPr/>
          <p:nvPr userDrawn="1"/>
        </p:nvCxnSpPr>
        <p:spPr>
          <a:xfrm>
            <a:off x="2908299" y="3441700"/>
            <a:ext cx="5867401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arrow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 userDrawn="1"/>
        </p:nvCxnSpPr>
        <p:spPr>
          <a:xfrm flipV="1">
            <a:off x="5816600" y="1676400"/>
            <a:ext cx="558800" cy="317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 userDrawn="1"/>
        </p:nvCxnSpPr>
        <p:spPr>
          <a:xfrm flipV="1">
            <a:off x="5816600" y="5162550"/>
            <a:ext cx="558800" cy="317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34143" y="498276"/>
            <a:ext cx="2659855" cy="6302574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/>
              <a:t>Muokkaa napauttamalla</a:t>
            </a:r>
            <a:endParaRPr lang="en-US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115072" y="498276"/>
            <a:ext cx="2659855" cy="2803724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/>
              <a:t>Muokkaa napauttamalla</a:t>
            </a:r>
            <a:endParaRPr lang="en-US"/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451601" y="498276"/>
            <a:ext cx="2659855" cy="2803724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/>
              <a:t>Muokkaa napauttamalla</a:t>
            </a:r>
            <a:endParaRPr lang="en-US"/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407130" y="498276"/>
            <a:ext cx="2659855" cy="6302574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/>
              <a:t>Muokkaa napauttamalla</a:t>
            </a:r>
            <a:endParaRPr lang="en-US"/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103167" y="4004220"/>
            <a:ext cx="2659855" cy="2803724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/>
              <a:t>Muokkaa napauttamalla</a:t>
            </a:r>
            <a:endParaRPr lang="en-US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439696" y="4004220"/>
            <a:ext cx="2659855" cy="2803724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/>
              <a:t>Muokkaa napauttamalla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2527300"/>
            <a:ext cx="1803400" cy="180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2527300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96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siakaspol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25401" y="5753100"/>
            <a:ext cx="96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err="1">
                <a:latin typeface="Georgia" panose="02040502050405020303" pitchFamily="18" charset="0"/>
                <a:ea typeface="Georgia Regular" charset="0"/>
                <a:cs typeface="Georgia Regular" charset="0"/>
              </a:rPr>
              <a:t>Mieliala</a:t>
            </a:r>
            <a:endParaRPr lang="en-US" sz="1400" b="0" i="0" dirty="0">
              <a:latin typeface="Georgia" panose="02040502050405020303" pitchFamily="18" charset="0"/>
              <a:ea typeface="Georgia Regular" charset="0"/>
              <a:cs typeface="Georgia Regular" charset="0"/>
            </a:endParaRP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04838" y="128804"/>
            <a:ext cx="7446962" cy="65859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774701" y="1157504"/>
            <a:ext cx="2209799" cy="239496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52701" y="5475504"/>
            <a:ext cx="2209799" cy="239496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483101" y="1216458"/>
            <a:ext cx="2209799" cy="239496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311901" y="5336706"/>
            <a:ext cx="2209799" cy="239496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8997951" y="1298106"/>
            <a:ext cx="2209799" cy="239496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10350501" y="4765206"/>
            <a:ext cx="2209799" cy="239496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cxnSp>
        <p:nvCxnSpPr>
          <p:cNvPr id="63" name="Curved Connector 62"/>
          <p:cNvCxnSpPr>
            <a:stCxn id="33" idx="5"/>
            <a:endCxn id="40" idx="1"/>
          </p:cNvCxnSpPr>
          <p:nvPr userDrawn="1"/>
        </p:nvCxnSpPr>
        <p:spPr>
          <a:xfrm rot="16200000" flipH="1">
            <a:off x="672143" y="1434142"/>
            <a:ext cx="877895" cy="77629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40" idx="2"/>
            <a:endCxn id="43" idx="7"/>
          </p:cNvCxnSpPr>
          <p:nvPr userDrawn="1"/>
        </p:nvCxnSpPr>
        <p:spPr>
          <a:xfrm rot="10800000" flipV="1">
            <a:off x="1028062" y="2324100"/>
            <a:ext cx="445138" cy="470538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43" idx="6"/>
            <a:endCxn id="44" idx="0"/>
          </p:cNvCxnSpPr>
          <p:nvPr userDrawn="1"/>
        </p:nvCxnSpPr>
        <p:spPr>
          <a:xfrm>
            <a:off x="1054100" y="2857500"/>
            <a:ext cx="673100" cy="939800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44" idx="3"/>
            <a:endCxn id="45" idx="6"/>
          </p:cNvCxnSpPr>
          <p:nvPr userDrawn="1"/>
        </p:nvCxnSpPr>
        <p:spPr>
          <a:xfrm rot="5400000">
            <a:off x="1384300" y="3961762"/>
            <a:ext cx="292738" cy="267338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45" idx="5"/>
            <a:endCxn id="46" idx="0"/>
          </p:cNvCxnSpPr>
          <p:nvPr userDrawn="1"/>
        </p:nvCxnSpPr>
        <p:spPr>
          <a:xfrm rot="5400000">
            <a:off x="1148712" y="4464050"/>
            <a:ext cx="381638" cy="6286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46" idx="4"/>
            <a:endCxn id="34" idx="1"/>
          </p:cNvCxnSpPr>
          <p:nvPr userDrawn="1"/>
        </p:nvCxnSpPr>
        <p:spPr>
          <a:xfrm rot="16200000" flipH="1">
            <a:off x="1543050" y="4629149"/>
            <a:ext cx="559757" cy="1029657"/>
          </a:xfrm>
          <a:prstGeom prst="curvedConnector3">
            <a:avLst>
              <a:gd name="adj1" fmla="val 138485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47" idx="4"/>
            <a:endCxn id="34" idx="6"/>
          </p:cNvCxnSpPr>
          <p:nvPr userDrawn="1"/>
        </p:nvCxnSpPr>
        <p:spPr>
          <a:xfrm rot="16200000" flipH="1">
            <a:off x="2212975" y="5165725"/>
            <a:ext cx="450850" cy="254000"/>
          </a:xfrm>
          <a:prstGeom prst="curvedConnector4">
            <a:avLst>
              <a:gd name="adj1" fmla="val 35211"/>
              <a:gd name="adj2" fmla="val 19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47" idx="6"/>
            <a:endCxn id="48" idx="3"/>
          </p:cNvCxnSpPr>
          <p:nvPr userDrawn="1"/>
        </p:nvCxnSpPr>
        <p:spPr>
          <a:xfrm flipV="1">
            <a:off x="2400300" y="4926962"/>
            <a:ext cx="724538" cy="51438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49" idx="4"/>
            <a:endCxn id="48" idx="1"/>
          </p:cNvCxnSpPr>
          <p:nvPr userDrawn="1"/>
        </p:nvCxnSpPr>
        <p:spPr>
          <a:xfrm rot="5400000">
            <a:off x="2717800" y="4001138"/>
            <a:ext cx="1207138" cy="393062"/>
          </a:xfrm>
          <a:prstGeom prst="curvedConnector3">
            <a:avLst>
              <a:gd name="adj1" fmla="val 39479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49" idx="0"/>
            <a:endCxn id="53" idx="5"/>
          </p:cNvCxnSpPr>
          <p:nvPr userDrawn="1"/>
        </p:nvCxnSpPr>
        <p:spPr>
          <a:xfrm rot="16200000" flipV="1">
            <a:off x="2844162" y="2742562"/>
            <a:ext cx="368938" cy="978538"/>
          </a:xfrm>
          <a:prstGeom prst="curvedConnector3">
            <a:avLst>
              <a:gd name="adj1" fmla="val 87865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stCxn id="50" idx="1"/>
            <a:endCxn id="53" idx="7"/>
          </p:cNvCxnSpPr>
          <p:nvPr userDrawn="1"/>
        </p:nvCxnSpPr>
        <p:spPr>
          <a:xfrm rot="16200000" flipH="1" flipV="1">
            <a:off x="3009900" y="2197100"/>
            <a:ext cx="254000" cy="1195076"/>
          </a:xfrm>
          <a:prstGeom prst="curvedConnector3">
            <a:avLst>
              <a:gd name="adj1" fmla="val -60251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50" idx="0"/>
            <a:endCxn id="52" idx="6"/>
          </p:cNvCxnSpPr>
          <p:nvPr userDrawn="1"/>
        </p:nvCxnSpPr>
        <p:spPr>
          <a:xfrm rot="16200000" flipV="1">
            <a:off x="3143250" y="1987550"/>
            <a:ext cx="457200" cy="850900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51" idx="3"/>
            <a:endCxn id="52" idx="7"/>
          </p:cNvCxnSpPr>
          <p:nvPr userDrawn="1"/>
        </p:nvCxnSpPr>
        <p:spPr>
          <a:xfrm rot="5400000">
            <a:off x="2971162" y="1688462"/>
            <a:ext cx="382276" cy="48387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51" idx="6"/>
            <a:endCxn id="36" idx="3"/>
          </p:cNvCxnSpPr>
          <p:nvPr userDrawn="1"/>
        </p:nvCxnSpPr>
        <p:spPr>
          <a:xfrm flipV="1">
            <a:off x="3556000" y="1434143"/>
            <a:ext cx="680407" cy="242257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36" idx="5"/>
            <a:endCxn id="60" idx="1"/>
          </p:cNvCxnSpPr>
          <p:nvPr userDrawn="1"/>
        </p:nvCxnSpPr>
        <p:spPr>
          <a:xfrm rot="16200000" flipH="1">
            <a:off x="4536118" y="1323017"/>
            <a:ext cx="407995" cy="630245"/>
          </a:xfrm>
          <a:prstGeom prst="curvedConnector3">
            <a:avLst>
              <a:gd name="adj1" fmla="val 93579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60" idx="4"/>
            <a:endCxn id="59" idx="7"/>
          </p:cNvCxnSpPr>
          <p:nvPr userDrawn="1"/>
        </p:nvCxnSpPr>
        <p:spPr>
          <a:xfrm rot="5400000">
            <a:off x="4660262" y="2082800"/>
            <a:ext cx="546738" cy="36893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61" idx="0"/>
            <a:endCxn id="59" idx="5"/>
          </p:cNvCxnSpPr>
          <p:nvPr userDrawn="1"/>
        </p:nvCxnSpPr>
        <p:spPr>
          <a:xfrm rot="16200000" flipV="1">
            <a:off x="5219062" y="2196462"/>
            <a:ext cx="114938" cy="1054738"/>
          </a:xfrm>
          <a:prstGeom prst="curvedConnector3">
            <a:avLst>
              <a:gd name="adj1" fmla="val 215742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61" idx="3"/>
            <a:endCxn id="58" idx="6"/>
          </p:cNvCxnSpPr>
          <p:nvPr userDrawn="1"/>
        </p:nvCxnSpPr>
        <p:spPr>
          <a:xfrm rot="5400000">
            <a:off x="5270500" y="2679062"/>
            <a:ext cx="216538" cy="724538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58" idx="2"/>
            <a:endCxn id="57" idx="1"/>
          </p:cNvCxnSpPr>
          <p:nvPr userDrawn="1"/>
        </p:nvCxnSpPr>
        <p:spPr>
          <a:xfrm rot="10800000" flipH="1" flipV="1">
            <a:off x="4838700" y="3149600"/>
            <a:ext cx="851538" cy="483238"/>
          </a:xfrm>
          <a:prstGeom prst="curvedConnector4">
            <a:avLst>
              <a:gd name="adj1" fmla="val -26846"/>
              <a:gd name="adj2" fmla="val 56504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54" idx="6"/>
            <a:endCxn id="57" idx="2"/>
          </p:cNvCxnSpPr>
          <p:nvPr userDrawn="1"/>
        </p:nvCxnSpPr>
        <p:spPr>
          <a:xfrm flipV="1">
            <a:off x="4813300" y="3695700"/>
            <a:ext cx="850900" cy="698500"/>
          </a:xfrm>
          <a:prstGeom prst="curvedConnector3">
            <a:avLst>
              <a:gd name="adj1" fmla="val 60448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54" idx="6"/>
            <a:endCxn id="38" idx="2"/>
          </p:cNvCxnSpPr>
          <p:nvPr userDrawn="1"/>
        </p:nvCxnSpPr>
        <p:spPr>
          <a:xfrm>
            <a:off x="4813300" y="4394200"/>
            <a:ext cx="1187450" cy="1041400"/>
          </a:xfrm>
          <a:prstGeom prst="curvedConnector3">
            <a:avLst>
              <a:gd name="adj1" fmla="val 58556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>
            <a:stCxn id="38" idx="0"/>
            <a:endCxn id="55" idx="1"/>
          </p:cNvCxnSpPr>
          <p:nvPr userDrawn="1"/>
        </p:nvCxnSpPr>
        <p:spPr>
          <a:xfrm rot="5400000" flipH="1" flipV="1">
            <a:off x="6328413" y="4518025"/>
            <a:ext cx="589912" cy="978538"/>
          </a:xfrm>
          <a:prstGeom prst="curvedConnector3">
            <a:avLst>
              <a:gd name="adj1" fmla="val 115178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55" idx="0"/>
            <a:endCxn id="62" idx="2"/>
          </p:cNvCxnSpPr>
          <p:nvPr userDrawn="1"/>
        </p:nvCxnSpPr>
        <p:spPr>
          <a:xfrm rot="5400000" flipH="1" flipV="1">
            <a:off x="7112000" y="4305300"/>
            <a:ext cx="444500" cy="317500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urved Connector 85"/>
          <p:cNvCxnSpPr>
            <a:stCxn id="62" idx="1"/>
            <a:endCxn id="66" idx="2"/>
          </p:cNvCxnSpPr>
          <p:nvPr userDrawn="1"/>
        </p:nvCxnSpPr>
        <p:spPr>
          <a:xfrm rot="5400000" flipH="1" flipV="1">
            <a:off x="7556500" y="3531238"/>
            <a:ext cx="610238" cy="685162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66" idx="0"/>
            <a:endCxn id="67" idx="5"/>
          </p:cNvCxnSpPr>
          <p:nvPr userDrawn="1"/>
        </p:nvCxnSpPr>
        <p:spPr>
          <a:xfrm rot="16200000" flipV="1">
            <a:off x="7632062" y="2818762"/>
            <a:ext cx="546738" cy="775338"/>
          </a:xfrm>
          <a:prstGeom prst="curvedConnector3">
            <a:avLst>
              <a:gd name="adj1" fmla="val 77874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urved Connector 87"/>
          <p:cNvCxnSpPr>
            <a:stCxn id="68" idx="4"/>
            <a:endCxn id="67" idx="1"/>
          </p:cNvCxnSpPr>
          <p:nvPr userDrawn="1"/>
        </p:nvCxnSpPr>
        <p:spPr>
          <a:xfrm rot="5400000">
            <a:off x="7797800" y="2210438"/>
            <a:ext cx="191138" cy="1002662"/>
          </a:xfrm>
          <a:prstGeom prst="curvedConnector3">
            <a:avLst>
              <a:gd name="adj1" fmla="val -43022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urved Connector 88"/>
          <p:cNvCxnSpPr>
            <a:stCxn id="68" idx="7"/>
            <a:endCxn id="71" idx="6"/>
          </p:cNvCxnSpPr>
          <p:nvPr userDrawn="1"/>
        </p:nvCxnSpPr>
        <p:spPr>
          <a:xfrm rot="16200000" flipV="1">
            <a:off x="7619362" y="1626238"/>
            <a:ext cx="775338" cy="901062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urved Connector 89"/>
          <p:cNvCxnSpPr>
            <a:stCxn id="35" idx="2"/>
            <a:endCxn id="71" idx="7"/>
          </p:cNvCxnSpPr>
          <p:nvPr userDrawn="1"/>
        </p:nvCxnSpPr>
        <p:spPr>
          <a:xfrm rot="10800000" flipV="1">
            <a:off x="7530462" y="1422400"/>
            <a:ext cx="1200788" cy="203838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urved Connector 90"/>
          <p:cNvCxnSpPr>
            <a:stCxn id="69" idx="2"/>
            <a:endCxn id="35" idx="5"/>
          </p:cNvCxnSpPr>
          <p:nvPr userDrawn="1"/>
        </p:nvCxnSpPr>
        <p:spPr>
          <a:xfrm rot="10800000">
            <a:off x="8958894" y="1516694"/>
            <a:ext cx="909007" cy="794707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/>
          <p:cNvCxnSpPr>
            <a:stCxn id="70" idx="7"/>
            <a:endCxn id="69" idx="4"/>
          </p:cNvCxnSpPr>
          <p:nvPr userDrawn="1"/>
        </p:nvCxnSpPr>
        <p:spPr>
          <a:xfrm rot="16200000" flipV="1">
            <a:off x="9829162" y="2527938"/>
            <a:ext cx="699138" cy="443862"/>
          </a:xfrm>
          <a:prstGeom prst="curvedConnector3">
            <a:avLst>
              <a:gd name="adj1" fmla="val 119028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urved Connector 92"/>
          <p:cNvCxnSpPr>
            <a:stCxn id="65" idx="7"/>
            <a:endCxn id="70" idx="3"/>
          </p:cNvCxnSpPr>
          <p:nvPr userDrawn="1"/>
        </p:nvCxnSpPr>
        <p:spPr>
          <a:xfrm rot="5400000" flipH="1" flipV="1">
            <a:off x="9695812" y="2914012"/>
            <a:ext cx="267976" cy="890276"/>
          </a:xfrm>
          <a:prstGeom prst="curvedConnector3">
            <a:avLst>
              <a:gd name="adj1" fmla="val 130567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urved Connector 93"/>
          <p:cNvCxnSpPr>
            <a:stCxn id="65" idx="6"/>
            <a:endCxn id="64" idx="0"/>
          </p:cNvCxnSpPr>
          <p:nvPr userDrawn="1"/>
        </p:nvCxnSpPr>
        <p:spPr>
          <a:xfrm>
            <a:off x="9410700" y="3556000"/>
            <a:ext cx="1079500" cy="304800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urved Connector 94"/>
          <p:cNvCxnSpPr>
            <a:stCxn id="63" idx="6"/>
            <a:endCxn id="64" idx="4"/>
          </p:cNvCxnSpPr>
          <p:nvPr userDrawn="1"/>
        </p:nvCxnSpPr>
        <p:spPr>
          <a:xfrm flipV="1">
            <a:off x="9385300" y="4038600"/>
            <a:ext cx="1104900" cy="508000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/>
          <p:cNvCxnSpPr>
            <a:stCxn id="63" idx="6"/>
            <a:endCxn id="56" idx="7"/>
          </p:cNvCxnSpPr>
          <p:nvPr userDrawn="1"/>
        </p:nvCxnSpPr>
        <p:spPr>
          <a:xfrm>
            <a:off x="9385300" y="4546600"/>
            <a:ext cx="799462" cy="559438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urved Connector 96"/>
          <p:cNvCxnSpPr>
            <a:stCxn id="39" idx="3"/>
            <a:endCxn id="56" idx="5"/>
          </p:cNvCxnSpPr>
          <p:nvPr userDrawn="1"/>
        </p:nvCxnSpPr>
        <p:spPr>
          <a:xfrm rot="5400000" flipH="1">
            <a:off x="10611169" y="4805356"/>
            <a:ext cx="31431" cy="884245"/>
          </a:xfrm>
          <a:prstGeom prst="curvedConnector3">
            <a:avLst>
              <a:gd name="adj1" fmla="val -85157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495300" y="1155700"/>
            <a:ext cx="266700" cy="2667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2298700" y="5384800"/>
            <a:ext cx="266700" cy="2667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8731250" y="1289050"/>
            <a:ext cx="266700" cy="2667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4197350" y="1206500"/>
            <a:ext cx="266700" cy="2667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6000750" y="5302250"/>
            <a:ext cx="266700" cy="2667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2" name="Oval 31"/>
          <p:cNvSpPr/>
          <p:nvPr userDrawn="1"/>
        </p:nvSpPr>
        <p:spPr>
          <a:xfrm>
            <a:off x="11029950" y="5035550"/>
            <a:ext cx="266700" cy="2667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1473200" y="22352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876300" y="27686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1638300" y="37973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6" name="Oval 35"/>
          <p:cNvSpPr/>
          <p:nvPr userDrawn="1"/>
        </p:nvSpPr>
        <p:spPr>
          <a:xfrm>
            <a:off x="1219200" y="41529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1219200" y="46863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8" name="Oval 37"/>
          <p:cNvSpPr/>
          <p:nvPr userDrawn="1"/>
        </p:nvSpPr>
        <p:spPr>
          <a:xfrm>
            <a:off x="2222500" y="48895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3098800" y="47752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0" name="Oval 39"/>
          <p:cNvSpPr/>
          <p:nvPr userDrawn="1"/>
        </p:nvSpPr>
        <p:spPr>
          <a:xfrm>
            <a:off x="3429000" y="34163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1" name="Oval 40"/>
          <p:cNvSpPr/>
          <p:nvPr userDrawn="1"/>
        </p:nvSpPr>
        <p:spPr>
          <a:xfrm>
            <a:off x="3708400" y="26416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2" name="Oval 41"/>
          <p:cNvSpPr/>
          <p:nvPr userDrawn="1"/>
        </p:nvSpPr>
        <p:spPr>
          <a:xfrm>
            <a:off x="3378200" y="15875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2768600" y="20955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2387600" y="28956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4635500" y="43053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6" name="Oval 45"/>
          <p:cNvSpPr/>
          <p:nvPr userDrawn="1"/>
        </p:nvSpPr>
        <p:spPr>
          <a:xfrm>
            <a:off x="7086600" y="46863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7" name="Oval 46"/>
          <p:cNvSpPr/>
          <p:nvPr userDrawn="1"/>
        </p:nvSpPr>
        <p:spPr>
          <a:xfrm>
            <a:off x="10033000" y="50800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8" name="Oval 47"/>
          <p:cNvSpPr/>
          <p:nvPr userDrawn="1"/>
        </p:nvSpPr>
        <p:spPr>
          <a:xfrm>
            <a:off x="5664200" y="36068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9" name="Oval 48"/>
          <p:cNvSpPr/>
          <p:nvPr userDrawn="1"/>
        </p:nvSpPr>
        <p:spPr>
          <a:xfrm>
            <a:off x="4838700" y="30607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0" name="Oval 49"/>
          <p:cNvSpPr/>
          <p:nvPr userDrawn="1"/>
        </p:nvSpPr>
        <p:spPr>
          <a:xfrm>
            <a:off x="4597400" y="25146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1" name="Oval 50"/>
          <p:cNvSpPr/>
          <p:nvPr userDrawn="1"/>
        </p:nvSpPr>
        <p:spPr>
          <a:xfrm>
            <a:off x="5029200" y="18161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2" name="Oval 51"/>
          <p:cNvSpPr/>
          <p:nvPr userDrawn="1"/>
        </p:nvSpPr>
        <p:spPr>
          <a:xfrm>
            <a:off x="5715000" y="27813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3" name="Oval 52"/>
          <p:cNvSpPr/>
          <p:nvPr userDrawn="1"/>
        </p:nvSpPr>
        <p:spPr>
          <a:xfrm>
            <a:off x="7493000" y="41529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4" name="Oval 53"/>
          <p:cNvSpPr/>
          <p:nvPr userDrawn="1"/>
        </p:nvSpPr>
        <p:spPr>
          <a:xfrm>
            <a:off x="9207500" y="44577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5" name="Oval 54"/>
          <p:cNvSpPr/>
          <p:nvPr userDrawn="1"/>
        </p:nvSpPr>
        <p:spPr>
          <a:xfrm>
            <a:off x="10401300" y="38608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6" name="Oval 55"/>
          <p:cNvSpPr/>
          <p:nvPr userDrawn="1"/>
        </p:nvSpPr>
        <p:spPr>
          <a:xfrm>
            <a:off x="9232900" y="34671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7" name="Oval 56"/>
          <p:cNvSpPr/>
          <p:nvPr userDrawn="1"/>
        </p:nvSpPr>
        <p:spPr>
          <a:xfrm>
            <a:off x="8204200" y="34798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7366000" y="27813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8305800" y="24384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0" name="Oval 59"/>
          <p:cNvSpPr/>
          <p:nvPr userDrawn="1"/>
        </p:nvSpPr>
        <p:spPr>
          <a:xfrm>
            <a:off x="9867900" y="22225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1" name="Oval 60"/>
          <p:cNvSpPr/>
          <p:nvPr userDrawn="1"/>
        </p:nvSpPr>
        <p:spPr>
          <a:xfrm>
            <a:off x="10248900" y="30734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2" name="Oval 61"/>
          <p:cNvSpPr/>
          <p:nvPr userDrawn="1"/>
        </p:nvSpPr>
        <p:spPr>
          <a:xfrm>
            <a:off x="7378700" y="16002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cxnSp>
        <p:nvCxnSpPr>
          <p:cNvPr id="98" name="Straight Arrow Connector 97"/>
          <p:cNvCxnSpPr/>
          <p:nvPr userDrawn="1"/>
        </p:nvCxnSpPr>
        <p:spPr>
          <a:xfrm>
            <a:off x="153194" y="6400800"/>
            <a:ext cx="11885613" cy="0"/>
          </a:xfrm>
          <a:prstGeom prst="straightConnector1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7" y="272890"/>
            <a:ext cx="788677" cy="788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18" y="-211000"/>
            <a:ext cx="956357" cy="956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0" y="6477638"/>
            <a:ext cx="301186" cy="301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0" y="6057261"/>
            <a:ext cx="301186" cy="301186"/>
          </a:xfrm>
          <a:prstGeom prst="rect">
            <a:avLst/>
          </a:prstGeom>
        </p:spPr>
      </p:pic>
      <p:cxnSp>
        <p:nvCxnSpPr>
          <p:cNvPr id="100" name="Straight Arrow Connector 99"/>
          <p:cNvCxnSpPr/>
          <p:nvPr userDrawn="1"/>
        </p:nvCxnSpPr>
        <p:spPr>
          <a:xfrm>
            <a:off x="153194" y="955372"/>
            <a:ext cx="11885613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dashDot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073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uolivapaa piirto 4"/>
          <p:cNvSpPr>
            <a:spLocks noEditPoints="1"/>
          </p:cNvSpPr>
          <p:nvPr/>
        </p:nvSpPr>
        <p:spPr bwMode="auto">
          <a:xfrm>
            <a:off x="3806230" y="0"/>
            <a:ext cx="8382596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>
              <a:solidFill>
                <a:prstClr val="white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 latinLnBrk="0">
              <a:defRPr lang="fi-FI" sz="4400"/>
            </a:lvl1pPr>
          </a:lstStyle>
          <a:p>
            <a:r>
              <a:rPr lang="fi-FI"/>
              <a:t>Muokkaa otsikon perustyyliä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fi-FI" sz="2000">
                <a:solidFill>
                  <a:schemeClr val="tx1"/>
                </a:solidFill>
              </a:defRPr>
            </a:lvl1pPr>
            <a:lvl2pPr marL="4572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napsauttamalla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fi-FI"/>
            </a:lvl5pPr>
            <a:lvl6pPr latinLnBrk="0">
              <a:defRPr lang="fi-FI"/>
            </a:lvl6pPr>
            <a:lvl7pPr latinLnBrk="0">
              <a:defRPr lang="fi-FI" baseline="0"/>
            </a:lvl7pPr>
            <a:lvl8pPr latinLnBrk="0">
              <a:defRPr lang="fi-FI" baseline="0"/>
            </a:lvl8pPr>
            <a:lvl9pPr latinLnBrk="0">
              <a:defRPr lang="fi-FI" baseline="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i-FI">
                <a:solidFill>
                  <a:srgbClr val="545454"/>
                </a:solidFill>
              </a:rPr>
              <a:pPr/>
              <a:t>27.2.2018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 latinLnBrk="0">
              <a:defRPr lang="fi-FI" sz="4400" b="0" cap="all"/>
            </a:lvl1pPr>
          </a:lstStyle>
          <a:p>
            <a:r>
              <a:rPr lang="fi-FI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 latinLnBrk="0">
              <a:spcBef>
                <a:spcPts val="0"/>
              </a:spcBef>
              <a:buNone/>
              <a:defRPr lang="fi-FI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fi-FI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fi-FI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fi-FI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fi-FI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fi-FI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fi-FI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fi-FI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fi-FI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i-FI">
                <a:solidFill>
                  <a:srgbClr val="545454"/>
                </a:solidFill>
              </a:rPr>
              <a:pPr/>
              <a:t>27.2.2018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 latinLnBrk="0">
              <a:defRPr lang="fi-FI" sz="2400"/>
            </a:lvl1pPr>
            <a:lvl2pPr latinLnBrk="0">
              <a:defRPr lang="fi-FI" sz="2000"/>
            </a:lvl2pPr>
            <a:lvl3pPr latinLnBrk="0">
              <a:defRPr lang="fi-FI" sz="1800"/>
            </a:lvl3pPr>
            <a:lvl4pPr latinLnBrk="0">
              <a:defRPr lang="fi-FI" sz="1600"/>
            </a:lvl4pPr>
            <a:lvl5pPr latinLnBrk="0">
              <a:defRPr lang="fi-FI" sz="1600"/>
            </a:lvl5pPr>
            <a:lvl6pPr latinLnBrk="0">
              <a:defRPr lang="fi-FI" sz="1600"/>
            </a:lvl6pPr>
            <a:lvl7pPr latinLnBrk="0">
              <a:defRPr lang="fi-FI" sz="1600" baseline="0"/>
            </a:lvl7pPr>
            <a:lvl8pPr latinLnBrk="0">
              <a:defRPr lang="fi-FI" sz="1600" baseline="0"/>
            </a:lvl8pPr>
            <a:lvl9pPr latinLnBrk="0">
              <a:defRPr lang="fi-FI" sz="1600" baseline="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 latinLnBrk="0">
              <a:defRPr lang="fi-FI" sz="2400"/>
            </a:lvl1pPr>
            <a:lvl2pPr latinLnBrk="0">
              <a:defRPr lang="fi-FI" sz="2000"/>
            </a:lvl2pPr>
            <a:lvl3pPr latinLnBrk="0">
              <a:defRPr lang="fi-FI" sz="1800"/>
            </a:lvl3pPr>
            <a:lvl4pPr latinLnBrk="0">
              <a:defRPr lang="fi-FI" sz="1600"/>
            </a:lvl4pPr>
            <a:lvl5pPr latinLnBrk="0">
              <a:defRPr lang="fi-FI" sz="1600"/>
            </a:lvl5pPr>
            <a:lvl6pPr latinLnBrk="0">
              <a:defRPr lang="fi-FI" sz="1600"/>
            </a:lvl6pPr>
            <a:lvl7pPr latinLnBrk="0">
              <a:defRPr lang="fi-FI" sz="1600"/>
            </a:lvl7pPr>
            <a:lvl8pPr latinLnBrk="0">
              <a:defRPr lang="fi-FI" sz="1600"/>
            </a:lvl8pPr>
            <a:lvl9pPr latinLnBrk="0">
              <a:defRPr lang="fi-FI"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i-FI">
                <a:solidFill>
                  <a:srgbClr val="545454"/>
                </a:solidFill>
              </a:rPr>
              <a:pPr/>
              <a:t>27.2.2018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fi-FI"/>
            </a:lvl1pPr>
          </a:lstStyle>
          <a:p>
            <a:r>
              <a:rPr lang="fi-FI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fi-FI"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fi-FI" sz="2000" b="1"/>
            </a:lvl2pPr>
            <a:lvl3pPr marL="914400" indent="0" latinLnBrk="0">
              <a:buNone/>
              <a:defRPr lang="fi-FI" sz="1800" b="1"/>
            </a:lvl3pPr>
            <a:lvl4pPr marL="1371600" indent="0" latinLnBrk="0">
              <a:buNone/>
              <a:defRPr lang="fi-FI" sz="1600" b="1"/>
            </a:lvl4pPr>
            <a:lvl5pPr marL="1828800" indent="0" latinLnBrk="0">
              <a:buNone/>
              <a:defRPr lang="fi-FI" sz="1600" b="1"/>
            </a:lvl5pPr>
            <a:lvl6pPr marL="2286000" indent="0" latinLnBrk="0">
              <a:buNone/>
              <a:defRPr lang="fi-FI" sz="1600" b="1"/>
            </a:lvl6pPr>
            <a:lvl7pPr marL="2743200" indent="0" latinLnBrk="0">
              <a:buNone/>
              <a:defRPr lang="fi-FI" sz="1600" b="1"/>
            </a:lvl7pPr>
            <a:lvl8pPr marL="3200400" indent="0" latinLnBrk="0">
              <a:buNone/>
              <a:defRPr lang="fi-FI" sz="1600" b="1"/>
            </a:lvl8pPr>
            <a:lvl9pPr marL="3657600" indent="0" latinLnBrk="0">
              <a:buNone/>
              <a:defRPr lang="fi-FI"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 latinLnBrk="0">
              <a:defRPr lang="fi-FI" sz="2000"/>
            </a:lvl1pPr>
            <a:lvl2pPr latinLnBrk="0">
              <a:defRPr lang="fi-FI" sz="1800"/>
            </a:lvl2pPr>
            <a:lvl3pPr latinLnBrk="0">
              <a:defRPr lang="fi-FI" sz="1600"/>
            </a:lvl3pPr>
            <a:lvl4pPr latinLnBrk="0">
              <a:defRPr lang="fi-FI" sz="1400"/>
            </a:lvl4pPr>
            <a:lvl5pPr latinLnBrk="0">
              <a:defRPr lang="fi-FI" sz="1400"/>
            </a:lvl5pPr>
            <a:lvl6pPr latinLnBrk="0">
              <a:defRPr lang="fi-FI" sz="1400"/>
            </a:lvl6pPr>
            <a:lvl7pPr latinLnBrk="0">
              <a:defRPr lang="fi-FI" sz="1400"/>
            </a:lvl7pPr>
            <a:lvl8pPr latinLnBrk="0">
              <a:defRPr lang="fi-FI" sz="1400"/>
            </a:lvl8pPr>
            <a:lvl9pPr latinLnBrk="0">
              <a:defRPr lang="fi-FI"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fi-FI"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fi-FI" sz="2000" b="1"/>
            </a:lvl2pPr>
            <a:lvl3pPr marL="914400" indent="0" latinLnBrk="0">
              <a:buNone/>
              <a:defRPr lang="fi-FI" sz="1800" b="1"/>
            </a:lvl3pPr>
            <a:lvl4pPr marL="1371600" indent="0" latinLnBrk="0">
              <a:buNone/>
              <a:defRPr lang="fi-FI" sz="1600" b="1"/>
            </a:lvl4pPr>
            <a:lvl5pPr marL="1828800" indent="0" latinLnBrk="0">
              <a:buNone/>
              <a:defRPr lang="fi-FI" sz="1600" b="1"/>
            </a:lvl5pPr>
            <a:lvl6pPr marL="2286000" indent="0" latinLnBrk="0">
              <a:buNone/>
              <a:defRPr lang="fi-FI" sz="1600" b="1"/>
            </a:lvl6pPr>
            <a:lvl7pPr marL="2743200" indent="0" latinLnBrk="0">
              <a:buNone/>
              <a:defRPr lang="fi-FI" sz="1600" b="1"/>
            </a:lvl7pPr>
            <a:lvl8pPr marL="3200400" indent="0" latinLnBrk="0">
              <a:buNone/>
              <a:defRPr lang="fi-FI" sz="1600" b="1"/>
            </a:lvl8pPr>
            <a:lvl9pPr marL="3657600" indent="0" latinLnBrk="0">
              <a:buNone/>
              <a:defRPr lang="fi-FI"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 latinLnBrk="0">
              <a:defRPr lang="fi-FI" sz="2000"/>
            </a:lvl1pPr>
            <a:lvl2pPr latinLnBrk="0">
              <a:defRPr lang="fi-FI" sz="1800"/>
            </a:lvl2pPr>
            <a:lvl3pPr latinLnBrk="0">
              <a:defRPr lang="fi-FI" sz="1600"/>
            </a:lvl3pPr>
            <a:lvl4pPr latinLnBrk="0">
              <a:defRPr lang="fi-FI" sz="1400"/>
            </a:lvl4pPr>
            <a:lvl5pPr latinLnBrk="0">
              <a:defRPr lang="fi-FI" sz="1400"/>
            </a:lvl5pPr>
            <a:lvl6pPr latinLnBrk="0">
              <a:defRPr lang="fi-FI" sz="1400"/>
            </a:lvl6pPr>
            <a:lvl7pPr latinLnBrk="0">
              <a:defRPr lang="fi-FI" sz="1400"/>
            </a:lvl7pPr>
            <a:lvl8pPr latinLnBrk="0">
              <a:defRPr lang="fi-FI" sz="1400" baseline="0"/>
            </a:lvl8pPr>
            <a:lvl9pPr latinLnBrk="0">
              <a:defRPr lang="fi-FI" sz="1400" baseline="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i-FI">
                <a:solidFill>
                  <a:srgbClr val="545454"/>
                </a:solidFill>
              </a:rPr>
              <a:pPr/>
              <a:t>27.2.2018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otsikon perustyyliä napsauttamalla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i-FI">
                <a:solidFill>
                  <a:srgbClr val="545454"/>
                </a:solidFill>
              </a:rPr>
              <a:pPr/>
              <a:t>27.2.2018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E02F-FBA1-4D81-9D4A-A21E77657010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928-A688-421A-888D-C26501A221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3814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i-FI">
                <a:solidFill>
                  <a:srgbClr val="545454"/>
                </a:solidFill>
              </a:rPr>
              <a:pPr/>
              <a:t>27.2.2018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isältö ja kuva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prstClr val="white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 latinLnBrk="0">
              <a:defRPr lang="fi-FI" sz="4000" b="0"/>
            </a:lvl1pPr>
          </a:lstStyle>
          <a:p>
            <a:r>
              <a:rPr lang="fi-FI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 latinLnBrk="0">
              <a:defRPr lang="fi-FI" sz="2400"/>
            </a:lvl1pPr>
            <a:lvl2pPr latinLnBrk="0">
              <a:defRPr lang="fi-FI" sz="2000"/>
            </a:lvl2pPr>
            <a:lvl3pPr latinLnBrk="0">
              <a:defRPr lang="fi-FI" sz="1800"/>
            </a:lvl3pPr>
            <a:lvl4pPr latinLnBrk="0">
              <a:defRPr lang="fi-FI" sz="1600"/>
            </a:lvl4pPr>
            <a:lvl5pPr latinLnBrk="0">
              <a:defRPr lang="fi-FI" sz="1600"/>
            </a:lvl5pPr>
            <a:lvl6pPr latinLnBrk="0">
              <a:defRPr lang="fi-FI" sz="1600"/>
            </a:lvl6pPr>
            <a:lvl7pPr latinLnBrk="0">
              <a:defRPr lang="fi-FI" sz="1600"/>
            </a:lvl7pPr>
            <a:lvl8pPr latinLnBrk="0">
              <a:defRPr lang="fi-FI" sz="1600"/>
            </a:lvl8pPr>
            <a:lvl9pPr latinLnBrk="0">
              <a:defRPr lang="fi-FI"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fi-FI" sz="1800"/>
            </a:lvl1pPr>
            <a:lvl2pPr marL="457200" indent="0" latinLnBrk="0">
              <a:buNone/>
              <a:defRPr lang="fi-FI" sz="1200"/>
            </a:lvl2pPr>
            <a:lvl3pPr marL="914400" indent="0" latinLnBrk="0">
              <a:buNone/>
              <a:defRPr lang="fi-FI" sz="1000"/>
            </a:lvl3pPr>
            <a:lvl4pPr marL="1371600" indent="0" latinLnBrk="0">
              <a:buNone/>
              <a:defRPr lang="fi-FI" sz="900"/>
            </a:lvl4pPr>
            <a:lvl5pPr marL="1828800" indent="0" latinLnBrk="0">
              <a:buNone/>
              <a:defRPr lang="fi-FI" sz="900"/>
            </a:lvl5pPr>
            <a:lvl6pPr marL="2286000" indent="0" latinLnBrk="0">
              <a:buNone/>
              <a:defRPr lang="fi-FI" sz="900"/>
            </a:lvl6pPr>
            <a:lvl7pPr marL="2743200" indent="0" latinLnBrk="0">
              <a:buNone/>
              <a:defRPr lang="fi-FI" sz="900"/>
            </a:lvl7pPr>
            <a:lvl8pPr marL="3200400" indent="0" latinLnBrk="0">
              <a:buNone/>
              <a:defRPr lang="fi-FI" sz="900"/>
            </a:lvl8pPr>
            <a:lvl9pPr marL="3657600" indent="0" latinLnBrk="0">
              <a:buNone/>
              <a:defRPr lang="fi-FI"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i-FI">
                <a:solidFill>
                  <a:srgbClr val="545454"/>
                </a:solidFill>
              </a:rPr>
              <a:pPr/>
              <a:t>27.2.2018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 ja kuva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prstClr val="white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 latinLnBrk="0">
              <a:defRPr lang="fi-FI" sz="4000" b="0"/>
            </a:lvl1pPr>
          </a:lstStyle>
          <a:p>
            <a:r>
              <a:rPr lang="fi-FI"/>
              <a:t>Muokkaa otsikon perustyyliä napsauttamalla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 latinLnBrk="0">
              <a:buNone/>
              <a:defRPr lang="fi-FI" sz="2400"/>
            </a:lvl1pPr>
            <a:lvl2pPr marL="457200" indent="0" latinLnBrk="0">
              <a:buNone/>
              <a:defRPr lang="fi-FI" sz="2800"/>
            </a:lvl2pPr>
            <a:lvl3pPr marL="914400" indent="0" latinLnBrk="0">
              <a:buNone/>
              <a:defRPr lang="fi-FI" sz="2400"/>
            </a:lvl3pPr>
            <a:lvl4pPr marL="1371600" indent="0" latinLnBrk="0">
              <a:buNone/>
              <a:defRPr lang="fi-FI" sz="2000"/>
            </a:lvl4pPr>
            <a:lvl5pPr marL="1828800" indent="0" latinLnBrk="0">
              <a:buNone/>
              <a:defRPr lang="fi-FI" sz="2000"/>
            </a:lvl5pPr>
            <a:lvl6pPr marL="2286000" indent="0" latinLnBrk="0">
              <a:buNone/>
              <a:defRPr lang="fi-FI" sz="2000"/>
            </a:lvl6pPr>
            <a:lvl7pPr marL="2743200" indent="0" latinLnBrk="0">
              <a:buNone/>
              <a:defRPr lang="fi-FI" sz="2000"/>
            </a:lvl7pPr>
            <a:lvl8pPr marL="3200400" indent="0" latinLnBrk="0">
              <a:buNone/>
              <a:defRPr lang="fi-FI" sz="2000"/>
            </a:lvl8pPr>
            <a:lvl9pPr marL="3657600" indent="0" latinLnBrk="0">
              <a:buNone/>
              <a:defRPr lang="fi-FI" sz="2000"/>
            </a:lvl9pPr>
          </a:lstStyle>
          <a:p>
            <a:r>
              <a:rPr lang="fi-FI"/>
              <a:t>Lisää kuva kuvaketta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fi-FI" sz="1800"/>
            </a:lvl1pPr>
            <a:lvl2pPr marL="457200" indent="0" latinLnBrk="0">
              <a:buNone/>
              <a:defRPr lang="fi-FI" sz="1200"/>
            </a:lvl2pPr>
            <a:lvl3pPr marL="914400" indent="0" latinLnBrk="0">
              <a:buNone/>
              <a:defRPr lang="fi-FI" sz="1000"/>
            </a:lvl3pPr>
            <a:lvl4pPr marL="1371600" indent="0" latinLnBrk="0">
              <a:buNone/>
              <a:defRPr lang="fi-FI" sz="900"/>
            </a:lvl4pPr>
            <a:lvl5pPr marL="1828800" indent="0" latinLnBrk="0">
              <a:buNone/>
              <a:defRPr lang="fi-FI" sz="900"/>
            </a:lvl5pPr>
            <a:lvl6pPr marL="2286000" indent="0" latinLnBrk="0">
              <a:buNone/>
              <a:defRPr lang="fi-FI" sz="900"/>
            </a:lvl6pPr>
            <a:lvl7pPr marL="2743200" indent="0" latinLnBrk="0">
              <a:buNone/>
              <a:defRPr lang="fi-FI" sz="900"/>
            </a:lvl7pPr>
            <a:lvl8pPr marL="3200400" indent="0" latinLnBrk="0">
              <a:buNone/>
              <a:defRPr lang="fi-FI" sz="900"/>
            </a:lvl8pPr>
            <a:lvl9pPr marL="3657600" indent="0" latinLnBrk="0">
              <a:buNone/>
              <a:defRPr lang="fi-FI"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i-FI">
                <a:solidFill>
                  <a:srgbClr val="545454"/>
                </a:solidFill>
              </a:rPr>
              <a:pPr/>
              <a:t>27.2.2018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otsikon perustyyliä napsauttamalla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fi-FI"/>
            </a:lvl5pPr>
            <a:lvl6pPr latinLnBrk="0">
              <a:defRPr lang="fi-FI"/>
            </a:lvl6pPr>
            <a:lvl7pPr latinLnBrk="0">
              <a:defRPr lang="fi-FI" baseline="0"/>
            </a:lvl7pPr>
            <a:lvl8pPr latinLnBrk="0">
              <a:defRPr lang="fi-FI" baseline="0"/>
            </a:lvl8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i-FI">
                <a:solidFill>
                  <a:srgbClr val="545454"/>
                </a:solidFill>
              </a:rPr>
              <a:pPr/>
              <a:t>27.2.2018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fi-FI"/>
              <a:t>Muokkaa otsikon perustyyliä napsauttamalla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 latinLnBrk="0">
              <a:defRPr lang="fi-FI"/>
            </a:lvl5pPr>
            <a:lvl6pPr latinLnBrk="0">
              <a:defRPr lang="fi-FI"/>
            </a:lvl6pPr>
            <a:lvl7pPr latinLnBrk="0">
              <a:defRPr lang="fi-FI"/>
            </a:lvl7pPr>
            <a:lvl8pPr latinLnBrk="0">
              <a:defRPr lang="fi-FI"/>
            </a:lvl8pPr>
            <a:lvl9pPr latinLnBrk="0">
              <a:defRPr lang="fi-FI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i-FI">
                <a:solidFill>
                  <a:srgbClr val="545454"/>
                </a:solidFill>
              </a:rPr>
              <a:pPr/>
              <a:t>27.2.2018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2/27/2018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2/27/2018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2/27/2018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2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2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2/27/2018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18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32576" y="1717185"/>
            <a:ext cx="4486656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2/27/2018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E02F-FBA1-4D81-9D4A-A21E77657010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928-A688-421A-888D-C26501A221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2204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2/27/2018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2/27/2018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2004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7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6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2/27/2018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2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91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2/27/2018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2/27/2018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1" y="381000"/>
            <a:ext cx="2476500" cy="5897562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1" y="381000"/>
            <a:ext cx="7734300" cy="5897562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2/27/2018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nav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81" y="1163761"/>
            <a:ext cx="4932819" cy="493281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644595" y="-27296"/>
            <a:ext cx="954107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Verkkopalvelu</a:t>
            </a:r>
          </a:p>
          <a:p>
            <a:pPr algn="ct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Myymälä</a:t>
            </a:r>
          </a:p>
          <a:p>
            <a:pPr algn="ct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Henkilökunta</a:t>
            </a:r>
          </a:p>
          <a:p>
            <a:pPr algn="ct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Blogit</a:t>
            </a:r>
          </a:p>
          <a:p>
            <a:pPr algn="ct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Sähköposti</a:t>
            </a:r>
          </a:p>
          <a:p>
            <a:pPr algn="ct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Esite</a:t>
            </a:r>
          </a:p>
          <a:p>
            <a:pPr algn="ct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Asiakkuusohjelma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096001" y="1137886"/>
            <a:ext cx="1" cy="4927241"/>
            <a:chOff x="6095999" y="1163284"/>
            <a:chExt cx="1" cy="4927241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96000" y="1163284"/>
              <a:ext cx="0" cy="363370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V="1">
              <a:off x="6095999" y="5730165"/>
              <a:ext cx="0" cy="360360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 userDrawn="1"/>
        </p:nvSpPr>
        <p:spPr>
          <a:xfrm>
            <a:off x="5615741" y="6037829"/>
            <a:ext cx="960519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Yhteismarkkinointi</a:t>
            </a:r>
          </a:p>
          <a:p>
            <a:pPr algn="ct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Shop-in-shop</a:t>
            </a:r>
          </a:p>
          <a:p>
            <a:pPr algn="ct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Kauppapaikat</a:t>
            </a:r>
          </a:p>
          <a:p>
            <a:pPr algn="ct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Sisältöyhteistyö</a:t>
            </a:r>
          </a:p>
          <a:p>
            <a:pPr algn="ct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Lisäpalvelut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 rot="5400000">
            <a:off x="6096000" y="965200"/>
            <a:ext cx="0" cy="5207000"/>
            <a:chOff x="6096000" y="1054100"/>
            <a:chExt cx="0" cy="5207000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6096000" y="1054100"/>
              <a:ext cx="0" cy="558800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6096000" y="5702300"/>
              <a:ext cx="0" cy="558800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 userDrawn="1"/>
        </p:nvSpPr>
        <p:spPr>
          <a:xfrm>
            <a:off x="2493830" y="3037785"/>
            <a:ext cx="99257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TV</a:t>
            </a:r>
          </a:p>
          <a:p>
            <a:pPr algn="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Printti</a:t>
            </a:r>
          </a:p>
          <a:p>
            <a:pPr algn="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Display</a:t>
            </a:r>
          </a:p>
          <a:p>
            <a:pPr algn="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Videomainonta</a:t>
            </a:r>
          </a:p>
          <a:p>
            <a:pPr algn="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Ulkomainonta</a:t>
            </a:r>
          </a:p>
          <a:p>
            <a:pPr algn="r"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Sponsoroitu sisältö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8760997" y="3037785"/>
            <a:ext cx="132921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Sosiaalinen media</a:t>
            </a:r>
          </a:p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Keskustelut</a:t>
            </a:r>
          </a:p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Suosittelu</a:t>
            </a:r>
          </a:p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Jakaminen</a:t>
            </a:r>
          </a:p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Arvostelut</a:t>
            </a:r>
          </a:p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Kuluttajien tuottama sisältö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02151" y="1987549"/>
            <a:ext cx="724616" cy="724616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6985716" y="1987549"/>
            <a:ext cx="724616" cy="724616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3588883" y="1256268"/>
            <a:ext cx="9813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Sisältömarkkinointi</a:t>
            </a:r>
          </a:p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- branded content</a:t>
            </a:r>
          </a:p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- tuotesijoittelu</a:t>
            </a:r>
            <a:b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</a:br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SEM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710334" y="926070"/>
            <a:ext cx="9813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Sisältömarkkinointi</a:t>
            </a:r>
          </a:p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- Facebook</a:t>
            </a:r>
          </a:p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- Twitter</a:t>
            </a:r>
          </a:p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- Youtube</a:t>
            </a:r>
          </a:p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- Instagram</a:t>
            </a:r>
          </a:p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- LinkedIn</a:t>
            </a:r>
          </a:p>
          <a:p>
            <a:pPr defTabSz="457200"/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- Pinterest</a:t>
            </a:r>
            <a:b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</a:br>
            <a:r>
              <a:rPr lang="fi-FI" sz="750" noProof="1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SEO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4250689" y="3406968"/>
            <a:ext cx="931665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i-FI" sz="1275" dirty="0">
                <a:solidFill>
                  <a:srgbClr val="000000"/>
                </a:solidFill>
                <a:latin typeface="Georgia" panose="02040502050405020303" pitchFamily="18" charset="0"/>
                <a:ea typeface="Georgia Regular" charset="0"/>
                <a:cs typeface="Georgia Regular" charset="0"/>
              </a:rPr>
              <a:t>OSTETUT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6605269" y="3406968"/>
            <a:ext cx="1008609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i-FI" sz="1275" dirty="0">
                <a:solidFill>
                  <a:srgbClr val="000000"/>
                </a:solidFill>
                <a:latin typeface="Georgia" panose="02040502050405020303" pitchFamily="18" charset="0"/>
                <a:ea typeface="Georgia Regular" charset="0"/>
                <a:cs typeface="Georgia Regular" charset="0"/>
              </a:rPr>
              <a:t>ANSAITUT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5706613" y="2249509"/>
            <a:ext cx="668773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i-FI" sz="1275" dirty="0">
                <a:solidFill>
                  <a:srgbClr val="000000"/>
                </a:solidFill>
                <a:latin typeface="Georgia" panose="02040502050405020303" pitchFamily="18" charset="0"/>
                <a:ea typeface="Georgia Regular" charset="0"/>
                <a:cs typeface="Georgia Regular" charset="0"/>
              </a:rPr>
              <a:t>OMAT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371391" y="4625431"/>
            <a:ext cx="1172116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i-FI" sz="1275" dirty="0">
                <a:solidFill>
                  <a:srgbClr val="000000"/>
                </a:solidFill>
                <a:latin typeface="Georgia" panose="02040502050405020303" pitchFamily="18" charset="0"/>
                <a:ea typeface="Georgia Regular" charset="0"/>
                <a:cs typeface="Georgia Regular" charset="0"/>
              </a:rPr>
              <a:t>KUMPPANIT</a:t>
            </a: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siakaspolku vaiheitt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000" y="1914278"/>
            <a:ext cx="12060000" cy="1184205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1000" rtlCol="0" anchor="t"/>
          <a:lstStyle/>
          <a:p>
            <a:pPr marL="9525" defTabSz="457200"/>
            <a:endParaRPr lang="en-US" sz="1500" dirty="0">
              <a:solidFill>
                <a:srgbClr val="000000">
                  <a:lumMod val="50000"/>
                  <a:lumOff val="50000"/>
                </a:srgb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2863" y="3133577"/>
            <a:ext cx="12060000" cy="1184205"/>
          </a:xfrm>
          <a:prstGeom prst="rect">
            <a:avLst/>
          </a:prstGeom>
          <a:pattFill prst="pct60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1000" rtlCol="0" anchor="t"/>
          <a:lstStyle/>
          <a:p>
            <a:pPr marL="9525" defTabSz="457200"/>
            <a:endParaRPr lang="en-US" sz="1500" dirty="0">
              <a:solidFill>
                <a:srgbClr val="000000">
                  <a:lumMod val="50000"/>
                  <a:lumOff val="50000"/>
                </a:srgb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62" name="Rectangle 61"/>
          <p:cNvSpPr/>
          <p:nvPr userDrawn="1"/>
        </p:nvSpPr>
        <p:spPr>
          <a:xfrm>
            <a:off x="62863" y="4355108"/>
            <a:ext cx="12060000" cy="1184205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1000" rtlCol="0" anchor="t"/>
          <a:lstStyle/>
          <a:p>
            <a:pPr marL="9525" defTabSz="457200"/>
            <a:endParaRPr lang="en-US" sz="1500" dirty="0">
              <a:solidFill>
                <a:srgbClr val="000000">
                  <a:lumMod val="50000"/>
                  <a:lumOff val="50000"/>
                </a:srgb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63" name="Rectangle 62"/>
          <p:cNvSpPr/>
          <p:nvPr userDrawn="1"/>
        </p:nvSpPr>
        <p:spPr>
          <a:xfrm>
            <a:off x="59727" y="5574407"/>
            <a:ext cx="12060000" cy="1184205"/>
          </a:xfrm>
          <a:prstGeom prst="rect">
            <a:avLst/>
          </a:prstGeom>
          <a:pattFill prst="pct60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1000" rtlCol="0" anchor="t"/>
          <a:lstStyle/>
          <a:p>
            <a:pPr marL="9525" defTabSz="457200"/>
            <a:endParaRPr lang="en-US" sz="1500" dirty="0">
              <a:solidFill>
                <a:srgbClr val="000000">
                  <a:lumMod val="50000"/>
                  <a:lumOff val="50000"/>
                </a:srgb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6000" y="63502"/>
            <a:ext cx="12060000" cy="17771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1000" rtlCol="0" anchor="t"/>
          <a:lstStyle/>
          <a:p>
            <a:pPr marL="9525" defTabSz="457200"/>
            <a:endParaRPr lang="en-US" sz="1500" dirty="0">
              <a:solidFill>
                <a:srgbClr val="000000">
                  <a:lumMod val="50000"/>
                  <a:lumOff val="50000"/>
                </a:srgb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10" name="Text Placeholder 1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78821" y="1244600"/>
            <a:ext cx="1207137" cy="431800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cxnSp>
        <p:nvCxnSpPr>
          <p:cNvPr id="11" name="Curved Connector 10"/>
          <p:cNvCxnSpPr>
            <a:stCxn id="12" idx="1"/>
            <a:endCxn id="13" idx="5"/>
          </p:cNvCxnSpPr>
          <p:nvPr userDrawn="1"/>
        </p:nvCxnSpPr>
        <p:spPr>
          <a:xfrm rot="16200000" flipV="1">
            <a:off x="2266314" y="361313"/>
            <a:ext cx="852495" cy="763595"/>
          </a:xfrm>
          <a:prstGeom prst="curvedConnector3">
            <a:avLst>
              <a:gd name="adj1" fmla="val 57449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>
            <a:off x="3035301" y="1130300"/>
            <a:ext cx="266700" cy="2667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2159000" y="1651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092200" y="12700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3937000" y="1905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4724400" y="12446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6667500" y="12319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7620000" y="2159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9156700" y="2413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0820400" y="2667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11493500" y="12573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9931400" y="1295400"/>
            <a:ext cx="177800" cy="1778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854701" y="203200"/>
            <a:ext cx="266700" cy="2667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8477251" y="1231900"/>
            <a:ext cx="266700" cy="2667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1722101" y="279400"/>
            <a:ext cx="266700" cy="2667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26" name="Curved Connector 25"/>
          <p:cNvCxnSpPr>
            <a:stCxn id="12" idx="6"/>
            <a:endCxn id="18" idx="2"/>
          </p:cNvCxnSpPr>
          <p:nvPr userDrawn="1"/>
        </p:nvCxnSpPr>
        <p:spPr>
          <a:xfrm flipV="1">
            <a:off x="3302000" y="279400"/>
            <a:ext cx="635000" cy="98425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19" idx="1"/>
            <a:endCxn id="18" idx="5"/>
          </p:cNvCxnSpPr>
          <p:nvPr userDrawn="1"/>
        </p:nvCxnSpPr>
        <p:spPr>
          <a:xfrm rot="16200000" flipV="1">
            <a:off x="3955412" y="475613"/>
            <a:ext cx="928376" cy="66167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9" idx="6"/>
            <a:endCxn id="26" idx="2"/>
          </p:cNvCxnSpPr>
          <p:nvPr userDrawn="1"/>
        </p:nvCxnSpPr>
        <p:spPr>
          <a:xfrm flipV="1">
            <a:off x="4902201" y="336550"/>
            <a:ext cx="952500" cy="996950"/>
          </a:xfrm>
          <a:prstGeom prst="curvedConnector3">
            <a:avLst>
              <a:gd name="adj1" fmla="val 7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0" idx="2"/>
            <a:endCxn id="26" idx="6"/>
          </p:cNvCxnSpPr>
          <p:nvPr userDrawn="1"/>
        </p:nvCxnSpPr>
        <p:spPr>
          <a:xfrm rot="10800000">
            <a:off x="6121401" y="336550"/>
            <a:ext cx="546100" cy="98425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1" idx="2"/>
            <a:endCxn id="20" idx="6"/>
          </p:cNvCxnSpPr>
          <p:nvPr userDrawn="1"/>
        </p:nvCxnSpPr>
        <p:spPr>
          <a:xfrm rot="10800000" flipV="1">
            <a:off x="6845301" y="304800"/>
            <a:ext cx="774700" cy="1016000"/>
          </a:xfrm>
          <a:prstGeom prst="curvedConnector3">
            <a:avLst>
              <a:gd name="adj1" fmla="val 28689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27" idx="1"/>
            <a:endCxn id="21" idx="6"/>
          </p:cNvCxnSpPr>
          <p:nvPr userDrawn="1"/>
        </p:nvCxnSpPr>
        <p:spPr>
          <a:xfrm rot="16200000" flipV="1">
            <a:off x="7673977" y="428626"/>
            <a:ext cx="966157" cy="718507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27" idx="7"/>
            <a:endCxn id="22" idx="3"/>
          </p:cNvCxnSpPr>
          <p:nvPr userDrawn="1"/>
        </p:nvCxnSpPr>
        <p:spPr>
          <a:xfrm rot="5400000" flipH="1" flipV="1">
            <a:off x="8504870" y="593089"/>
            <a:ext cx="877895" cy="47784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25" idx="1"/>
            <a:endCxn id="22" idx="6"/>
          </p:cNvCxnSpPr>
          <p:nvPr userDrawn="1"/>
        </p:nvCxnSpPr>
        <p:spPr>
          <a:xfrm rot="16200000" flipV="1">
            <a:off x="9150350" y="514350"/>
            <a:ext cx="991238" cy="622939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5" idx="7"/>
            <a:endCxn id="23" idx="3"/>
          </p:cNvCxnSpPr>
          <p:nvPr userDrawn="1"/>
        </p:nvCxnSpPr>
        <p:spPr>
          <a:xfrm rot="5400000" flipH="1" flipV="1">
            <a:off x="10013312" y="488313"/>
            <a:ext cx="902976" cy="76327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24" idx="1"/>
            <a:endCxn id="23" idx="6"/>
          </p:cNvCxnSpPr>
          <p:nvPr userDrawn="1"/>
        </p:nvCxnSpPr>
        <p:spPr>
          <a:xfrm rot="16200000" flipV="1">
            <a:off x="10795000" y="558800"/>
            <a:ext cx="927738" cy="521339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24" idx="7"/>
            <a:endCxn id="28" idx="4"/>
          </p:cNvCxnSpPr>
          <p:nvPr userDrawn="1"/>
        </p:nvCxnSpPr>
        <p:spPr>
          <a:xfrm rot="5400000" flipH="1" flipV="1">
            <a:off x="11381737" y="809626"/>
            <a:ext cx="737238" cy="21018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17" idx="6"/>
            <a:endCxn id="13" idx="2"/>
          </p:cNvCxnSpPr>
          <p:nvPr userDrawn="1"/>
        </p:nvCxnSpPr>
        <p:spPr>
          <a:xfrm flipV="1">
            <a:off x="1270000" y="254000"/>
            <a:ext cx="889000" cy="11049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7" idx="2"/>
          </p:cNvCxnSpPr>
          <p:nvPr userDrawn="1"/>
        </p:nvCxnSpPr>
        <p:spPr>
          <a:xfrm rot="10800000">
            <a:off x="433399" y="457200"/>
            <a:ext cx="658803" cy="901700"/>
          </a:xfrm>
          <a:prstGeom prst="curvedConnector2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15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171246" y="63500"/>
            <a:ext cx="1207137" cy="431800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40" name="Text Placeholder 15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44589" y="1346200"/>
            <a:ext cx="1207137" cy="431800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41" name="Text Placeholder 1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566402" y="254000"/>
            <a:ext cx="1207137" cy="431800"/>
          </a:xfrm>
        </p:spPr>
        <p:txBody>
          <a:bodyPr>
            <a:normAutofit/>
          </a:bodyPr>
          <a:lstStyle>
            <a:lvl1pPr marL="0" indent="0" algn="r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20284" y="1918900"/>
            <a:ext cx="230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i-FI" sz="1050" dirty="0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Digitaalinen markkinointi</a:t>
            </a:r>
          </a:p>
        </p:txBody>
      </p:sp>
      <p:sp>
        <p:nvSpPr>
          <p:cNvPr id="45" name="Text Placeholder 1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6513" y="2214178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46" name="Text Placeholder 1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517928" y="2214178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47" name="Text Placeholder 1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959342" y="2214178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48" name="Text Placeholder 1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408065" y="2214178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49" name="Text Placeholder 1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836780" y="2214178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60" name="Text Placeholder 15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21984" y="139700"/>
            <a:ext cx="1207137" cy="431800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10" y="-201993"/>
            <a:ext cx="1115185" cy="1115185"/>
          </a:xfrm>
          <a:prstGeom prst="rect">
            <a:avLst/>
          </a:prstGeom>
        </p:spPr>
      </p:pic>
      <p:sp>
        <p:nvSpPr>
          <p:cNvPr id="65" name="TextBox 64"/>
          <p:cNvSpPr txBox="1"/>
          <p:nvPr userDrawn="1"/>
        </p:nvSpPr>
        <p:spPr>
          <a:xfrm>
            <a:off x="20284" y="3142861"/>
            <a:ext cx="230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i-FI" sz="1050" dirty="0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Muu markkinointi</a:t>
            </a:r>
          </a:p>
        </p:txBody>
      </p:sp>
      <p:sp>
        <p:nvSpPr>
          <p:cNvPr id="66" name="TextBox 65"/>
          <p:cNvSpPr txBox="1"/>
          <p:nvPr userDrawn="1"/>
        </p:nvSpPr>
        <p:spPr>
          <a:xfrm>
            <a:off x="20284" y="4350444"/>
            <a:ext cx="230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i-FI" sz="1050" dirty="0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Digitaaliset palvelut</a:t>
            </a:r>
          </a:p>
        </p:txBody>
      </p:sp>
      <p:sp>
        <p:nvSpPr>
          <p:cNvPr id="67" name="TextBox 66"/>
          <p:cNvSpPr txBox="1"/>
          <p:nvPr userDrawn="1"/>
        </p:nvSpPr>
        <p:spPr>
          <a:xfrm>
            <a:off x="20284" y="5583427"/>
            <a:ext cx="230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i-FI" sz="1050" dirty="0">
                <a:solidFill>
                  <a:srgbClr val="000000"/>
                </a:solidFill>
                <a:latin typeface="Arial" panose="020B0604020202020204" pitchFamily="34" charset="0"/>
                <a:ea typeface="Arial Regular" charset="0"/>
                <a:cs typeface="Arial" panose="020B0604020202020204" pitchFamily="34" charset="0"/>
              </a:rPr>
              <a:t>Fyysiset palvelut</a:t>
            </a:r>
          </a:p>
        </p:txBody>
      </p:sp>
      <p:sp>
        <p:nvSpPr>
          <p:cNvPr id="68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6513" y="3432208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69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2517928" y="3432208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70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4959342" y="3432208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71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7408065" y="3432208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72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9836780" y="3432208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73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76513" y="4650242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74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2517928" y="4650242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75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4959342" y="4650242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76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7408065" y="4650242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77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836780" y="4650242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78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76513" y="5869206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79" name="Text Placeholder 15"/>
          <p:cNvSpPr>
            <a:spLocks noGrp="1"/>
          </p:cNvSpPr>
          <p:nvPr>
            <p:ph type="body" sz="quarter" idx="42" hasCustomPrompt="1"/>
          </p:nvPr>
        </p:nvSpPr>
        <p:spPr>
          <a:xfrm>
            <a:off x="2517928" y="5869206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80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4959342" y="5869206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81" name="Text Placeholder 15"/>
          <p:cNvSpPr>
            <a:spLocks noGrp="1"/>
          </p:cNvSpPr>
          <p:nvPr>
            <p:ph type="body" sz="quarter" idx="44" hasCustomPrompt="1"/>
          </p:nvPr>
        </p:nvSpPr>
        <p:spPr>
          <a:xfrm>
            <a:off x="7408065" y="5869206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  <p:sp>
        <p:nvSpPr>
          <p:cNvPr id="82" name="Text Placeholder 15"/>
          <p:cNvSpPr>
            <a:spLocks noGrp="1"/>
          </p:cNvSpPr>
          <p:nvPr>
            <p:ph type="body" sz="quarter" idx="45" hasCustomPrompt="1"/>
          </p:nvPr>
        </p:nvSpPr>
        <p:spPr>
          <a:xfrm>
            <a:off x="9836780" y="5869206"/>
            <a:ext cx="2273937" cy="882073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noProof="0" dirty="0"/>
              <a:t>Muokkaa napauttamalla</a:t>
            </a: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löt ja palvelut eri kanavis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60145" y="826355"/>
            <a:ext cx="12060000" cy="826294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1000" rtlCol="0" anchor="t"/>
          <a:lstStyle/>
          <a:p>
            <a:pPr marL="9525" defTabSz="457200"/>
            <a:endParaRPr lang="en-US" sz="1500" dirty="0">
              <a:solidFill>
                <a:srgbClr val="000000">
                  <a:lumMod val="50000"/>
                  <a:lumOff val="50000"/>
                </a:srgb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60145" y="2467821"/>
            <a:ext cx="12060000" cy="826294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1000" rtlCol="0" anchor="t"/>
          <a:lstStyle/>
          <a:p>
            <a:pPr marL="9525" defTabSz="457200"/>
            <a:endParaRPr lang="en-US" sz="1500" dirty="0">
              <a:solidFill>
                <a:srgbClr val="000000">
                  <a:lumMod val="50000"/>
                  <a:lumOff val="50000"/>
                </a:srgb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60145" y="4117983"/>
            <a:ext cx="12060000" cy="826294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1000" rtlCol="0" anchor="t"/>
          <a:lstStyle/>
          <a:p>
            <a:pPr marL="9525" defTabSz="457200"/>
            <a:endParaRPr lang="en-US" sz="1500" dirty="0">
              <a:solidFill>
                <a:srgbClr val="000000">
                  <a:lumMod val="50000"/>
                  <a:lumOff val="50000"/>
                </a:srgb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145" y="5742262"/>
            <a:ext cx="12060000" cy="826294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1000" rtlCol="0" anchor="t"/>
          <a:lstStyle/>
          <a:p>
            <a:pPr marL="9525" defTabSz="457200"/>
            <a:endParaRPr lang="en-US" sz="1500" dirty="0">
              <a:solidFill>
                <a:srgbClr val="000000">
                  <a:lumMod val="50000"/>
                  <a:lumOff val="50000"/>
                </a:srgb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514644" y="329712"/>
            <a:ext cx="1066757" cy="374748"/>
          </a:xfrm>
        </p:spPr>
        <p:txBody>
          <a:bodyPr>
            <a:noAutofit/>
          </a:bodyPr>
          <a:lstStyle>
            <a:lvl1pPr marL="0" indent="0" algn="ctr">
              <a:buNone/>
              <a:defRPr sz="75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00196" y="329712"/>
            <a:ext cx="1066757" cy="374748"/>
          </a:xfrm>
        </p:spPr>
        <p:txBody>
          <a:bodyPr>
            <a:noAutofit/>
          </a:bodyPr>
          <a:lstStyle>
            <a:lvl1pPr marL="0" indent="0" algn="ctr">
              <a:buNone/>
              <a:defRPr sz="75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885748" y="329712"/>
            <a:ext cx="1066757" cy="374748"/>
          </a:xfrm>
        </p:spPr>
        <p:txBody>
          <a:bodyPr>
            <a:noAutofit/>
          </a:bodyPr>
          <a:lstStyle>
            <a:lvl1pPr marL="0" indent="0" algn="ctr">
              <a:buNone/>
              <a:defRPr sz="75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083175" y="329712"/>
            <a:ext cx="1066757" cy="374748"/>
          </a:xfrm>
        </p:spPr>
        <p:txBody>
          <a:bodyPr>
            <a:noAutofit/>
          </a:bodyPr>
          <a:lstStyle>
            <a:lvl1pPr marL="0" indent="0" algn="ctr">
              <a:buNone/>
              <a:defRPr sz="75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268727" y="329712"/>
            <a:ext cx="1066757" cy="374748"/>
          </a:xfrm>
        </p:spPr>
        <p:txBody>
          <a:bodyPr>
            <a:noAutofit/>
          </a:bodyPr>
          <a:lstStyle>
            <a:lvl1pPr marL="0" indent="0" algn="ctr">
              <a:buNone/>
              <a:defRPr sz="75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442404" y="329712"/>
            <a:ext cx="1066757" cy="374748"/>
          </a:xfrm>
        </p:spPr>
        <p:txBody>
          <a:bodyPr>
            <a:noAutofit/>
          </a:bodyPr>
          <a:lstStyle>
            <a:lvl1pPr marL="0" indent="0" algn="ctr">
              <a:buNone/>
              <a:defRPr sz="75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8627956" y="329712"/>
            <a:ext cx="1066757" cy="374748"/>
          </a:xfrm>
        </p:spPr>
        <p:txBody>
          <a:bodyPr>
            <a:noAutofit/>
          </a:bodyPr>
          <a:lstStyle>
            <a:lvl1pPr marL="0" indent="0" algn="ctr">
              <a:buNone/>
              <a:defRPr sz="75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825383" y="329712"/>
            <a:ext cx="1066757" cy="374748"/>
          </a:xfrm>
        </p:spPr>
        <p:txBody>
          <a:bodyPr>
            <a:noAutofit/>
          </a:bodyPr>
          <a:lstStyle>
            <a:lvl1pPr marL="0" indent="0" algn="ctr">
              <a:buNone/>
              <a:defRPr sz="75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1022810" y="329712"/>
            <a:ext cx="1066757" cy="374748"/>
          </a:xfrm>
        </p:spPr>
        <p:txBody>
          <a:bodyPr>
            <a:noAutofit/>
          </a:bodyPr>
          <a:lstStyle>
            <a:lvl1pPr marL="0" indent="0" algn="ctr">
              <a:buNone/>
              <a:defRPr sz="75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77523" y="1052128"/>
            <a:ext cx="1373040" cy="374748"/>
          </a:xfrm>
        </p:spPr>
        <p:txBody>
          <a:bodyPr anchor="ctr">
            <a:noAutofit/>
          </a:bodyPr>
          <a:lstStyle>
            <a:lvl1pPr marL="0" indent="0" algn="ctr">
              <a:buNone/>
              <a:defRPr sz="825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77523" y="1881422"/>
            <a:ext cx="1373040" cy="374748"/>
          </a:xfrm>
        </p:spPr>
        <p:txBody>
          <a:bodyPr anchor="ctr">
            <a:noAutofit/>
          </a:bodyPr>
          <a:lstStyle>
            <a:lvl1pPr marL="0" indent="0" algn="ctr">
              <a:buNone/>
              <a:defRPr sz="825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7523" y="2698841"/>
            <a:ext cx="1373040" cy="374748"/>
          </a:xfrm>
        </p:spPr>
        <p:txBody>
          <a:bodyPr anchor="ctr">
            <a:noAutofit/>
          </a:bodyPr>
          <a:lstStyle>
            <a:lvl1pPr marL="0" indent="0" algn="ctr">
              <a:buNone/>
              <a:defRPr sz="825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7523" y="3516260"/>
            <a:ext cx="1373040" cy="374748"/>
          </a:xfrm>
        </p:spPr>
        <p:txBody>
          <a:bodyPr anchor="ctr">
            <a:noAutofit/>
          </a:bodyPr>
          <a:lstStyle>
            <a:lvl1pPr marL="0" indent="0" algn="ctr">
              <a:buNone/>
              <a:defRPr sz="825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7523" y="4333679"/>
            <a:ext cx="1373040" cy="374748"/>
          </a:xfrm>
        </p:spPr>
        <p:txBody>
          <a:bodyPr anchor="ctr">
            <a:noAutofit/>
          </a:bodyPr>
          <a:lstStyle>
            <a:lvl1pPr marL="0" indent="0" algn="ctr">
              <a:buNone/>
              <a:defRPr sz="825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77523" y="5151098"/>
            <a:ext cx="1373040" cy="374748"/>
          </a:xfrm>
        </p:spPr>
        <p:txBody>
          <a:bodyPr anchor="ctr">
            <a:noAutofit/>
          </a:bodyPr>
          <a:lstStyle>
            <a:lvl1pPr marL="0" indent="0" algn="ctr">
              <a:buNone/>
              <a:defRPr sz="825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7523" y="5968517"/>
            <a:ext cx="1373040" cy="374748"/>
          </a:xfrm>
        </p:spPr>
        <p:txBody>
          <a:bodyPr anchor="ctr">
            <a:noAutofit/>
          </a:bodyPr>
          <a:lstStyle>
            <a:lvl1pPr marL="0" indent="0" algn="ctr">
              <a:buNone/>
              <a:defRPr sz="825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Muokkaa napauttamalla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E02F-FBA1-4D81-9D4A-A21E77657010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928-A688-421A-888D-C26501A221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860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E02F-FBA1-4D81-9D4A-A21E77657010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928-A688-421A-888D-C26501A221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1116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E02F-FBA1-4D81-9D4A-A21E77657010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928-A688-421A-888D-C26501A221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168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E02F-FBA1-4D81-9D4A-A21E77657010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928-A688-421A-888D-C26501A221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103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E02F-FBA1-4D81-9D4A-A21E77657010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928-A688-421A-888D-C26501A221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276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E02F-FBA1-4D81-9D4A-A21E77657010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928-A688-421A-888D-C26501A221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7880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AE02F-FBA1-4D81-9D4A-A21E77657010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63928-A688-421A-888D-C26501A221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22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fi-FI"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fi-FI">
                <a:solidFill>
                  <a:srgbClr val="545454"/>
                </a:solidFill>
              </a:rPr>
              <a:pPr/>
              <a:t>27.2.2018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fi-FI" sz="1000" cap="all" baseline="0">
                <a:solidFill>
                  <a:schemeClr val="tx1"/>
                </a:solidFill>
              </a:defRPr>
            </a:lvl1pPr>
          </a:lstStyle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fi-FI"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9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i-FI"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lang="fi-FI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fi-FI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fi-FI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fi-FI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fi-FI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fi-FI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fi-FI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fi-FI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24260" y="0"/>
            <a:ext cx="97536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2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59442" y="998538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defTabSz="457200"/>
            <a:fld id="{0E59FD0C-5451-4CA0-86AF-E70AE327998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 defTabSz="457200"/>
              <a:t>2/27/2018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21240" y="4046538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4740" y="6172202"/>
            <a:ext cx="9144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3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521" y="669648"/>
            <a:ext cx="3112098" cy="21438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7345" y="669648"/>
            <a:ext cx="5225875" cy="238760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Design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thinking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in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teaching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and case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studies</a:t>
            </a:r>
            <a:endParaRPr lang="fi-FI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521" y="3658767"/>
            <a:ext cx="4333631" cy="2314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45" y="4162547"/>
            <a:ext cx="4911602" cy="181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92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42654" y="3740871"/>
            <a:ext cx="9850582" cy="2387600"/>
          </a:xfrm>
        </p:spPr>
        <p:txBody>
          <a:bodyPr>
            <a:noAutofit/>
          </a:bodyPr>
          <a:lstStyle/>
          <a:p>
            <a:pPr algn="l"/>
            <a:r>
              <a:rPr lang="fi-FI" sz="7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”</a:t>
            </a:r>
            <a:r>
              <a:rPr lang="fi-FI" sz="7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Towards</a:t>
            </a:r>
            <a:r>
              <a:rPr lang="fi-FI" sz="7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7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more</a:t>
            </a:r>
            <a:r>
              <a:rPr lang="fi-FI" sz="7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7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personal</a:t>
            </a:r>
            <a:r>
              <a:rPr lang="fi-FI" sz="7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7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service</a:t>
            </a:r>
            <a:r>
              <a:rPr lang="fi-FI" sz="7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culture and </a:t>
            </a:r>
            <a:r>
              <a:rPr lang="fi-FI" sz="7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better</a:t>
            </a:r>
            <a:r>
              <a:rPr lang="fi-FI" sz="7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7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customer</a:t>
            </a:r>
            <a:r>
              <a:rPr lang="fi-FI" sz="7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7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understanding</a:t>
            </a:r>
            <a:r>
              <a:rPr lang="fi-FI" sz="7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.” </a:t>
            </a:r>
            <a:br>
              <a:rPr lang="fi-FI" sz="7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</a:br>
            <a:r>
              <a:rPr lang="fi-FI" sz="2000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							(</a:t>
            </a:r>
            <a:r>
              <a:rPr lang="fi-FI" sz="2000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Malmelin</a:t>
            </a:r>
            <a:r>
              <a:rPr lang="fi-FI" sz="2000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&amp; Hakala 2008)</a:t>
            </a:r>
            <a:endParaRPr lang="fi-FI" sz="5400" dirty="0"/>
          </a:p>
        </p:txBody>
      </p:sp>
    </p:spTree>
    <p:extLst>
      <p:ext uri="{BB962C8B-B14F-4D97-AF65-F5344CB8AC3E}">
        <p14:creationId xmlns:p14="http://schemas.microsoft.com/office/powerpoint/2010/main" val="1503250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dirty="0">
                <a:latin typeface="Aharoni" panose="02010803020104030203" pitchFamily="2" charset="-79"/>
                <a:cs typeface="Aharoni" panose="02010803020104030203" pitchFamily="2" charset="-79"/>
              </a:rPr>
              <a:t>Workshop I (4 </a:t>
            </a:r>
            <a:r>
              <a:rPr lang="fi-FI" sz="4800" dirty="0" err="1">
                <a:latin typeface="Aharoni" panose="02010803020104030203" pitchFamily="2" charset="-79"/>
                <a:cs typeface="Aharoni" panose="02010803020104030203" pitchFamily="2" charset="-79"/>
              </a:rPr>
              <a:t>hours</a:t>
            </a:r>
            <a:r>
              <a:rPr lang="fi-FI" sz="4800" dirty="0"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825624"/>
            <a:ext cx="11170920" cy="4727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Introduction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 (10 min)</a:t>
            </a:r>
          </a:p>
          <a:p>
            <a:pPr marL="0" indent="0">
              <a:buNone/>
            </a:pP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About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branding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(10 min)</a:t>
            </a:r>
          </a:p>
          <a:p>
            <a:pPr marL="0" indent="0">
              <a:buNone/>
            </a:pP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Orientation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task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(30 min)</a:t>
            </a:r>
          </a:p>
          <a:p>
            <a:pPr marL="0" indent="0">
              <a:buNone/>
            </a:pP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Trend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Analysis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task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( 1 h 15 min)</a:t>
            </a:r>
          </a:p>
          <a:p>
            <a:pPr marL="0" indent="0">
              <a:buNone/>
            </a:pP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Break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20 min</a:t>
            </a:r>
          </a:p>
          <a:p>
            <a:pPr marL="0" indent="0">
              <a:buNone/>
            </a:pP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Acknowledging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customer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value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(1 h 15 min)</a:t>
            </a:r>
          </a:p>
          <a:p>
            <a:pPr marL="0" indent="0">
              <a:buNone/>
            </a:pP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Wrapping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it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</a:rPr>
              <a:t>up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</a:rPr>
              <a:t> (20 min)</a:t>
            </a:r>
          </a:p>
        </p:txBody>
      </p:sp>
    </p:spTree>
    <p:extLst>
      <p:ext uri="{BB962C8B-B14F-4D97-AF65-F5344CB8AC3E}">
        <p14:creationId xmlns:p14="http://schemas.microsoft.com/office/powerpoint/2010/main" val="4272202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764" y="775857"/>
            <a:ext cx="11062854" cy="5401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38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Brand</a:t>
            </a:r>
            <a:r>
              <a:rPr lang="fi-FI" sz="38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is </a:t>
            </a:r>
            <a:r>
              <a:rPr lang="fi-FI" sz="38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directing</a:t>
            </a:r>
            <a:r>
              <a:rPr lang="fi-FI" sz="38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8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the</a:t>
            </a:r>
            <a:r>
              <a:rPr lang="fi-FI" sz="38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8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organisation</a:t>
            </a:r>
            <a:r>
              <a:rPr lang="fi-FI" sz="38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, </a:t>
            </a:r>
            <a:r>
              <a:rPr lang="fi-FI" sz="38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its</a:t>
            </a:r>
            <a:r>
              <a:rPr lang="fi-FI" sz="38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8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activities</a:t>
            </a:r>
            <a:r>
              <a:rPr lang="fi-FI" sz="38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as </a:t>
            </a:r>
            <a:r>
              <a:rPr lang="fi-FI" sz="38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well</a:t>
            </a:r>
            <a:r>
              <a:rPr lang="fi-FI" sz="38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as </a:t>
            </a:r>
            <a:r>
              <a:rPr lang="fi-FI" sz="38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communication</a:t>
            </a:r>
            <a:r>
              <a:rPr lang="fi-FI" sz="38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. </a:t>
            </a:r>
          </a:p>
          <a:p>
            <a:pPr marL="0" indent="0">
              <a:buNone/>
            </a:pPr>
            <a:r>
              <a:rPr lang="fi-FI" sz="38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  <a:sym typeface="Wingdings" panose="05000000000000000000" pitchFamily="2" charset="2"/>
              </a:rPr>
              <a:t> </a:t>
            </a:r>
            <a:r>
              <a:rPr lang="fi-FI" sz="38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All</a:t>
            </a:r>
            <a:r>
              <a:rPr lang="fi-FI" sz="38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8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the</a:t>
            </a:r>
            <a:r>
              <a:rPr lang="fi-FI" sz="38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hotel </a:t>
            </a:r>
            <a:r>
              <a:rPr lang="fi-FI" sz="38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activities</a:t>
            </a:r>
            <a:r>
              <a:rPr lang="fi-FI" sz="38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8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becoming</a:t>
            </a:r>
            <a:r>
              <a:rPr lang="fi-FI" sz="38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8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part</a:t>
            </a:r>
            <a:r>
              <a:rPr lang="fi-FI" sz="38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of </a:t>
            </a:r>
            <a:r>
              <a:rPr lang="fi-FI" sz="38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creating</a:t>
            </a:r>
            <a:r>
              <a:rPr lang="fi-FI" sz="38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a </a:t>
            </a:r>
            <a:r>
              <a:rPr lang="fi-FI" sz="38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cohesive</a:t>
            </a:r>
            <a:r>
              <a:rPr lang="fi-FI" sz="38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and </a:t>
            </a:r>
            <a:r>
              <a:rPr lang="fi-FI" sz="38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joint</a:t>
            </a:r>
            <a:r>
              <a:rPr lang="fi-FI" sz="38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8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brand</a:t>
            </a:r>
            <a:r>
              <a:rPr lang="fi-FI" sz="38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8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experience</a:t>
            </a:r>
            <a:r>
              <a:rPr lang="fi-FI" sz="38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. </a:t>
            </a:r>
          </a:p>
          <a:p>
            <a:pPr marL="0" indent="0">
              <a:buNone/>
            </a:pPr>
            <a:endParaRPr lang="fi-FI" sz="3800" dirty="0">
              <a:latin typeface="Batang" panose="02030600000101010101" pitchFamily="18" charset="-127"/>
              <a:ea typeface="Batang" panose="02030600000101010101" pitchFamily="18" charset="-127"/>
              <a:cs typeface="Aharoni" panose="02010803020104030203" pitchFamily="2" charset="-79"/>
            </a:endParaRPr>
          </a:p>
          <a:p>
            <a:pPr lvl="2"/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What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does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it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mean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for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the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staff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to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be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involved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?</a:t>
            </a:r>
          </a:p>
          <a:p>
            <a:pPr lvl="2"/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What is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the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main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goal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of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the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hotel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brand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activities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?</a:t>
            </a:r>
          </a:p>
          <a:p>
            <a:pPr lvl="2"/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In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practise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– in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what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ways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the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goals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are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reached</a:t>
            </a:r>
            <a:r>
              <a:rPr lang="fi-FI" sz="32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?</a:t>
            </a:r>
            <a:endParaRPr lang="fi-FI" sz="3200" i="1" dirty="0"/>
          </a:p>
        </p:txBody>
      </p:sp>
    </p:spTree>
    <p:extLst>
      <p:ext uri="{BB962C8B-B14F-4D97-AF65-F5344CB8AC3E}">
        <p14:creationId xmlns:p14="http://schemas.microsoft.com/office/powerpoint/2010/main" val="1327507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365" y="263236"/>
            <a:ext cx="2701809" cy="298587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63520" y="4061914"/>
            <a:ext cx="10461679" cy="2387600"/>
          </a:xfrm>
        </p:spPr>
        <p:txBody>
          <a:bodyPr>
            <a:normAutofit fontScale="90000"/>
          </a:bodyPr>
          <a:lstStyle/>
          <a:p>
            <a:pPr algn="l"/>
            <a:br>
              <a:rPr lang="fi-FI" dirty="0"/>
            </a:br>
            <a:br>
              <a:rPr lang="fi-FI" dirty="0"/>
            </a:br>
            <a:r>
              <a:rPr lang="fi-FI" b="1" dirty="0">
                <a:solidFill>
                  <a:srgbClr val="000000"/>
                </a:solidFill>
                <a:latin typeface="Aharoni"/>
                <a:cs typeface="Aharoni"/>
              </a:rPr>
              <a:t>UNDERSTANDING THE GAP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r>
              <a:rPr lang="fi-FI" b="1" i="1" dirty="0">
                <a:latin typeface="Aharoni" panose="02010803020104030203" pitchFamily="2" charset="-79"/>
                <a:cs typeface="Aharoni" panose="02010803020104030203" pitchFamily="2" charset="-79"/>
              </a:rPr>
              <a:t>CURRENT STATE </a:t>
            </a:r>
            <a:br>
              <a:rPr lang="fi-FI" b="1" i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fi-FI" b="1" i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VS. </a:t>
            </a:r>
            <a:r>
              <a:rPr lang="fi-FI" b="1" i="1" dirty="0">
                <a:latin typeface="Aharoni" panose="02010803020104030203" pitchFamily="2" charset="-79"/>
                <a:cs typeface="Aharoni" panose="02010803020104030203" pitchFamily="2" charset="-79"/>
              </a:rPr>
              <a:t>FUTURE STATE</a:t>
            </a:r>
            <a:br>
              <a:rPr lang="fi-FI" b="1" i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Planned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existing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brand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service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strategy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b="1" i="1" dirty="0" err="1">
                <a:latin typeface="Aharoni" panose="02010803020104030203" pitchFamily="2" charset="-79"/>
                <a:cs typeface="Aharoni" panose="02010803020104030203" pitchFamily="2" charset="-79"/>
              </a:rPr>
              <a:t>versus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everyday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work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service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personnel</a:t>
            </a:r>
            <a:endParaRPr lang="fi-FI" sz="53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2563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6538"/>
            <a:ext cx="10323490" cy="1325563"/>
          </a:xfrm>
        </p:spPr>
        <p:txBody>
          <a:bodyPr>
            <a:normAutofit/>
          </a:bodyPr>
          <a:lstStyle/>
          <a:p>
            <a:r>
              <a:rPr lang="fi-FI" sz="6000" dirty="0" err="1"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fi-FI" sz="6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sz="6000" dirty="0" err="1">
                <a:latin typeface="Aharoni" panose="02010803020104030203" pitchFamily="2" charset="-79"/>
                <a:cs typeface="Aharoni" panose="02010803020104030203" pitchFamily="2" charset="-79"/>
              </a:rPr>
              <a:t>challenge</a:t>
            </a:r>
            <a:r>
              <a:rPr lang="fi-FI" sz="6000" dirty="0">
                <a:latin typeface="Aharoni" panose="02010803020104030203" pitchFamily="2" charset="-79"/>
                <a:cs typeface="Aharoni" panose="02010803020104030203" pitchFamily="2" charset="-79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0028"/>
            <a:ext cx="7314127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A) </a:t>
            </a:r>
            <a:r>
              <a:rPr lang="fi-FI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Understanding</a:t>
            </a: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Break</a:t>
            </a: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by</a:t>
            </a: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 Sokos Hotel </a:t>
            </a:r>
            <a:r>
              <a:rPr lang="fi-FI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Vuokatti’s</a:t>
            </a: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brand</a:t>
            </a: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 and </a:t>
            </a:r>
            <a:r>
              <a:rPr lang="fi-FI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service</a:t>
            </a: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strategy</a:t>
            </a: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How to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make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implement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it is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everyday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customer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service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?</a:t>
            </a:r>
            <a:endParaRPr lang="fi-FI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B) 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How to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make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strategy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visible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for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customers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?</a:t>
            </a:r>
            <a:endParaRPr lang="fi-FI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327" y="1751527"/>
            <a:ext cx="3587430" cy="344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00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236" y="185015"/>
            <a:ext cx="10515600" cy="1325563"/>
          </a:xfrm>
        </p:spPr>
        <p:txBody>
          <a:bodyPr>
            <a:normAutofit/>
          </a:bodyPr>
          <a:lstStyle/>
          <a:p>
            <a:r>
              <a:rPr lang="fi-FI" sz="5400" dirty="0">
                <a:latin typeface="Aharoni" panose="02010803020104030203" pitchFamily="2" charset="-79"/>
                <a:cs typeface="Aharoni" panose="02010803020104030203" pitchFamily="2" charset="-79"/>
              </a:rPr>
              <a:t>TOOL 1) The </a:t>
            </a:r>
            <a:r>
              <a:rPr lang="fi-FI" sz="5400" dirty="0" err="1">
                <a:latin typeface="Aharoni" panose="02010803020104030203" pitchFamily="2" charset="-79"/>
                <a:cs typeface="Aharoni" panose="02010803020104030203" pitchFamily="2" charset="-79"/>
              </a:rPr>
              <a:t>problem</a:t>
            </a:r>
            <a:r>
              <a:rPr lang="fi-FI" sz="5400" dirty="0">
                <a:latin typeface="Aharoni" panose="02010803020104030203" pitchFamily="2" charset="-79"/>
                <a:cs typeface="Aharoni" panose="02010803020104030203" pitchFamily="2" charset="-79"/>
              </a:rPr>
              <a:t>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3" y="1510578"/>
            <a:ext cx="10522527" cy="4993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Orientation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to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topic</a:t>
            </a:r>
            <a:endParaRPr lang="fi-FI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1. What is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most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interesting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thing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in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your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customer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service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work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?</a:t>
            </a:r>
          </a:p>
          <a:p>
            <a:pPr marL="0" indent="0">
              <a:buNone/>
            </a:pP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2.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Where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do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you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think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your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team is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succeeding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best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?</a:t>
            </a:r>
          </a:p>
          <a:p>
            <a:endParaRPr lang="fi-FI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TASK: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Thinking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about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drawbacks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of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current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customer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service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pPr lvl="1"/>
            <a:r>
              <a:rPr lang="fi-FI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WRITE THE IDEAS TO RED STICKY NOTES</a:t>
            </a:r>
          </a:p>
          <a:p>
            <a:pPr lvl="1"/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THE NOTES ARE COLLECTED AND CATEGORISED</a:t>
            </a:r>
          </a:p>
          <a:p>
            <a:pPr lvl="1"/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ALL THE PARTICIPANTS HAVE THREE VOTES WITH WHICH THE IMPORTANCE OF THE PROBLEM CAN BE HIGHLIGHTED</a:t>
            </a:r>
          </a:p>
          <a:p>
            <a:endParaRPr lang="fi-FI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4358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823"/>
            <a:ext cx="10515600" cy="1325563"/>
          </a:xfrm>
        </p:spPr>
        <p:txBody>
          <a:bodyPr>
            <a:normAutofit/>
          </a:bodyPr>
          <a:lstStyle/>
          <a:p>
            <a:r>
              <a:rPr lang="fi-FI" sz="6000" dirty="0">
                <a:latin typeface="Aharoni" panose="02010803020104030203" pitchFamily="2" charset="-79"/>
                <a:cs typeface="Aharoni" panose="02010803020104030203" pitchFamily="2" charset="-79"/>
              </a:rPr>
              <a:t>2. The </a:t>
            </a:r>
            <a:r>
              <a:rPr lang="fi-FI" sz="6000" dirty="0" err="1">
                <a:latin typeface="Aharoni" panose="02010803020104030203" pitchFamily="2" charset="-79"/>
                <a:cs typeface="Aharoni" panose="02010803020104030203" pitchFamily="2" charset="-79"/>
              </a:rPr>
              <a:t>ideation</a:t>
            </a:r>
            <a:r>
              <a:rPr lang="fi-FI" sz="6000" dirty="0">
                <a:latin typeface="Aharoni" panose="02010803020104030203" pitchFamily="2" charset="-79"/>
                <a:cs typeface="Aharoni" panose="02010803020104030203" pitchFamily="2" charset="-79"/>
              </a:rPr>
              <a:t>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9713"/>
            <a:ext cx="10515600" cy="3807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Looking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at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challenges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together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pPr marL="0" indent="0">
              <a:buNone/>
            </a:pPr>
            <a:endParaRPr lang="fi-FI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TASK: </a:t>
            </a:r>
            <a:r>
              <a:rPr lang="fi-FI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Try</a:t>
            </a: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 to </a:t>
            </a:r>
            <a:r>
              <a:rPr lang="fi-FI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find</a:t>
            </a: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solutions</a:t>
            </a: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 to </a:t>
            </a:r>
            <a:r>
              <a:rPr lang="fi-FI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 main </a:t>
            </a:r>
            <a:r>
              <a:rPr lang="fi-FI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problems</a:t>
            </a:r>
            <a:r>
              <a:rPr lang="fi-FI" sz="3600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pPr lvl="1"/>
            <a:r>
              <a:rPr lang="fi-FI" sz="28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WRITE THESE IDEAS TO THE GREEN STICKY NOTES</a:t>
            </a:r>
          </a:p>
          <a:p>
            <a:pPr lvl="1"/>
            <a:r>
              <a:rPr lang="fi-FI" sz="2800" dirty="0">
                <a:latin typeface="Batang" panose="02030600000101010101" pitchFamily="18" charset="-127"/>
                <a:ea typeface="Batang" panose="02030600000101010101" pitchFamily="18" charset="-127"/>
              </a:rPr>
              <a:t>THE NOTES ARE COLLECTED AND CATEGORISED</a:t>
            </a:r>
          </a:p>
          <a:p>
            <a:pPr lvl="1"/>
            <a:endParaRPr lang="fi-FI" sz="32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fi-FI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654" y="297439"/>
            <a:ext cx="2226252" cy="29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13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4" y="706124"/>
            <a:ext cx="11629622" cy="1325563"/>
          </a:xfrm>
        </p:spPr>
        <p:txBody>
          <a:bodyPr>
            <a:noAutofit/>
          </a:bodyPr>
          <a:lstStyle/>
          <a:p>
            <a:pPr algn="ctr"/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3.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Implementation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phase</a:t>
            </a:r>
            <a:b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fi-FI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6111956"/>
              </p:ext>
            </p:extLst>
          </p:nvPr>
        </p:nvGraphicFramePr>
        <p:xfrm>
          <a:off x="809691" y="192788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1225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TOOL 2) TREND-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tool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5682"/>
            <a:ext cx="10947400" cy="51294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Recognising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trends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that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your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hotel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will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create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in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future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lang="fi-FI" b="1" dirty="0"/>
          </a:p>
          <a:p>
            <a:pPr marL="0" indent="0">
              <a:buNone/>
            </a:pPr>
            <a:endParaRPr lang="fi-FI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1"/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To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what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signals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trend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is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based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on?</a:t>
            </a:r>
          </a:p>
          <a:p>
            <a:pPr lvl="1"/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What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effects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trend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is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bringing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along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?</a:t>
            </a:r>
          </a:p>
          <a:p>
            <a:pPr lvl="1"/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How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are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they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affecting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to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overall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customer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experience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in </a:t>
            </a:r>
            <a:r>
              <a:rPr lang="fi-FI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dirty="0">
                <a:latin typeface="Batang" panose="02030600000101010101" pitchFamily="18" charset="-127"/>
                <a:ea typeface="Batang" panose="02030600000101010101" pitchFamily="18" charset="-127"/>
              </a:rPr>
              <a:t> hotel? </a:t>
            </a:r>
          </a:p>
          <a:p>
            <a:pPr marL="457200" lvl="1" indent="0">
              <a:buNone/>
            </a:pPr>
            <a:endParaRPr lang="fi-FI" i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By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describing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trends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and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brand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values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it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provides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a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possiblity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to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reflect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how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they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will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have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an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effect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on </a:t>
            </a:r>
          </a:p>
          <a:p>
            <a:pPr>
              <a:buFontTx/>
              <a:buChar char="-"/>
            </a:pP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service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environment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</a:p>
          <a:p>
            <a:pPr>
              <a:buFontTx/>
              <a:buChar char="-"/>
            </a:pP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behavior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of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personnel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</a:p>
          <a:p>
            <a:pPr>
              <a:buFontTx/>
              <a:buChar char="-"/>
            </a:pP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putting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branding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strategy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into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everyday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service</a:t>
            </a:r>
            <a: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offering</a:t>
            </a:r>
            <a:endParaRPr lang="fi-FI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8404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 txBox="1">
            <a:spLocks/>
          </p:cNvSpPr>
          <p:nvPr/>
        </p:nvSpPr>
        <p:spPr>
          <a:xfrm>
            <a:off x="29529" y="-49755"/>
            <a:ext cx="4546558" cy="696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Recognize</a:t>
            </a:r>
            <a:r>
              <a:rPr lang="fi-FI" sz="1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1800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1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1800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trends</a:t>
            </a:r>
            <a:r>
              <a:rPr lang="fi-FI" sz="1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1800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that</a:t>
            </a:r>
            <a:r>
              <a:rPr lang="fi-FI" sz="1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1800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will</a:t>
            </a:r>
            <a:r>
              <a:rPr lang="fi-FI" sz="1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1800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have</a:t>
            </a:r>
            <a:r>
              <a:rPr lang="fi-FI" sz="1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an </a:t>
            </a:r>
            <a:r>
              <a:rPr lang="fi-FI" sz="1800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effect</a:t>
            </a:r>
            <a:r>
              <a:rPr lang="fi-FI" sz="1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on </a:t>
            </a:r>
            <a:r>
              <a:rPr lang="fi-FI" sz="1800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your</a:t>
            </a:r>
            <a:r>
              <a:rPr lang="fi-FI" sz="1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hotel </a:t>
            </a:r>
            <a:r>
              <a:rPr lang="fi-FI" sz="1800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brand</a:t>
            </a:r>
            <a:r>
              <a:rPr lang="fi-FI" sz="1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lang="fi-FI" sz="1400" b="1" dirty="0"/>
          </a:p>
        </p:txBody>
      </p:sp>
      <p:sp>
        <p:nvSpPr>
          <p:cNvPr id="3" name="Text Placeholder 13"/>
          <p:cNvSpPr txBox="1">
            <a:spLocks/>
          </p:cNvSpPr>
          <p:nvPr/>
        </p:nvSpPr>
        <p:spPr>
          <a:xfrm>
            <a:off x="5251531" y="5080310"/>
            <a:ext cx="2246736" cy="158452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200" b="1" dirty="0">
                <a:latin typeface="Batang" panose="02030600000101010101" pitchFamily="18" charset="-127"/>
                <a:ea typeface="Batang" panose="02030600000101010101" pitchFamily="18" charset="-127"/>
              </a:rPr>
              <a:t>INNOVATIVE IDEAS</a:t>
            </a:r>
          </a:p>
          <a:p>
            <a:pPr marL="0" indent="0">
              <a:buNone/>
            </a:pP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How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personnel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can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take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these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into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account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in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everyday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work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? </a:t>
            </a:r>
          </a:p>
          <a:p>
            <a:pPr marL="0" indent="0">
              <a:buNone/>
            </a:pP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Ideas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about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how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to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brand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is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implemented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into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service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2200" dirty="0" err="1">
                <a:latin typeface="Batang" panose="02030600000101010101" pitchFamily="18" charset="-127"/>
                <a:ea typeface="Batang" panose="02030600000101010101" pitchFamily="18" charset="-127"/>
              </a:rPr>
              <a:t>environment</a:t>
            </a:r>
            <a:r>
              <a:rPr lang="fi-FI" sz="2200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lang="fi-FI" sz="29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64007" y="993876"/>
            <a:ext cx="4771428" cy="282434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Miten henkilöstö voi konkreettisesti huomioida nämä oivallukset jokapäiväisessä palvelutyössään? </a:t>
            </a:r>
          </a:p>
        </p:txBody>
      </p:sp>
      <p:sp>
        <p:nvSpPr>
          <p:cNvPr id="7" name="Suorakulmio 6"/>
          <p:cNvSpPr/>
          <p:nvPr/>
        </p:nvSpPr>
        <p:spPr>
          <a:xfrm>
            <a:off x="29529" y="3794478"/>
            <a:ext cx="41970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>
                <a:latin typeface="Batang" panose="02030600000101010101" pitchFamily="18" charset="-127"/>
                <a:ea typeface="Batang" panose="02030600000101010101" pitchFamily="18" charset="-127"/>
              </a:rPr>
              <a:t>IMPACTS ON THE HOTEL BRAND. What </a:t>
            </a:r>
            <a:r>
              <a:rPr lang="fi-FI" sz="12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does</a:t>
            </a:r>
            <a:r>
              <a:rPr lang="fi-FI" sz="12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12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12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12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trend</a:t>
            </a:r>
            <a:r>
              <a:rPr lang="fi-FI" sz="1200" b="1" dirty="0">
                <a:latin typeface="Batang" panose="02030600000101010101" pitchFamily="18" charset="-127"/>
                <a:ea typeface="Batang" panose="02030600000101010101" pitchFamily="18" charset="-127"/>
              </a:rPr>
              <a:t> is </a:t>
            </a:r>
            <a:r>
              <a:rPr lang="fi-FI" sz="12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bringing</a:t>
            </a:r>
            <a:r>
              <a:rPr lang="fi-FI" sz="12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12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along</a:t>
            </a:r>
            <a:r>
              <a:rPr lang="fi-FI" sz="1200" b="1" dirty="0">
                <a:latin typeface="Batang" panose="02030600000101010101" pitchFamily="18" charset="-127"/>
                <a:ea typeface="Batang" panose="02030600000101010101" pitchFamily="18" charset="-127"/>
              </a:rPr>
              <a:t>? </a:t>
            </a:r>
          </a:p>
        </p:txBody>
      </p:sp>
      <p:sp>
        <p:nvSpPr>
          <p:cNvPr id="8" name="Suorakulmio 7"/>
          <p:cNvSpPr/>
          <p:nvPr/>
        </p:nvSpPr>
        <p:spPr>
          <a:xfrm>
            <a:off x="64008" y="4256143"/>
            <a:ext cx="4771428" cy="258931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 Placeholder 10"/>
          <p:cNvSpPr txBox="1">
            <a:spLocks/>
          </p:cNvSpPr>
          <p:nvPr/>
        </p:nvSpPr>
        <p:spPr>
          <a:xfrm>
            <a:off x="5266813" y="-13805"/>
            <a:ext cx="4546558" cy="1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THE CUSTOMER EXPERIENCE</a:t>
            </a:r>
          </a:p>
          <a:p>
            <a:r>
              <a:rPr lang="fi-FI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What </a:t>
            </a:r>
            <a:r>
              <a:rPr lang="fi-FI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new</a:t>
            </a:r>
            <a:r>
              <a:rPr lang="fi-FI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expectations</a:t>
            </a:r>
            <a:r>
              <a:rPr lang="fi-FI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and </a:t>
            </a:r>
            <a:r>
              <a:rPr lang="fi-FI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customer</a:t>
            </a:r>
            <a:r>
              <a:rPr lang="fi-FI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needs</a:t>
            </a:r>
            <a:r>
              <a:rPr lang="fi-FI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trend</a:t>
            </a:r>
            <a:r>
              <a:rPr lang="fi-FI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is </a:t>
            </a:r>
            <a:r>
              <a:rPr lang="fi-FI" b="1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creating</a:t>
            </a:r>
            <a:r>
              <a:rPr lang="fi-FI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? </a:t>
            </a:r>
          </a:p>
          <a:p>
            <a:endParaRPr lang="fi-FI" sz="14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fi-FI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fi-FI" b="1" dirty="0"/>
          </a:p>
        </p:txBody>
      </p:sp>
      <p:cxnSp>
        <p:nvCxnSpPr>
          <p:cNvPr id="13" name="Suora yhdysviiva 12"/>
          <p:cNvCxnSpPr/>
          <p:nvPr/>
        </p:nvCxnSpPr>
        <p:spPr>
          <a:xfrm>
            <a:off x="5024846" y="-13805"/>
            <a:ext cx="26125" cy="687180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uorakulmio 13"/>
          <p:cNvSpPr/>
          <p:nvPr/>
        </p:nvSpPr>
        <p:spPr>
          <a:xfrm>
            <a:off x="5349195" y="994801"/>
            <a:ext cx="4561818" cy="7333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Suorakulmio 18"/>
          <p:cNvSpPr/>
          <p:nvPr/>
        </p:nvSpPr>
        <p:spPr>
          <a:xfrm>
            <a:off x="7063622" y="3196603"/>
            <a:ext cx="4561818" cy="7333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Suorakulmio 19"/>
          <p:cNvSpPr/>
          <p:nvPr/>
        </p:nvSpPr>
        <p:spPr>
          <a:xfrm>
            <a:off x="6513772" y="2460318"/>
            <a:ext cx="4561818" cy="7333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20"/>
          <p:cNvSpPr/>
          <p:nvPr/>
        </p:nvSpPr>
        <p:spPr>
          <a:xfrm>
            <a:off x="7613472" y="3931433"/>
            <a:ext cx="4561818" cy="7333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Suorakulmio 21"/>
          <p:cNvSpPr/>
          <p:nvPr/>
        </p:nvSpPr>
        <p:spPr>
          <a:xfrm>
            <a:off x="5917220" y="1726935"/>
            <a:ext cx="4561818" cy="7333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/>
          <p:cNvSpPr/>
          <p:nvPr/>
        </p:nvSpPr>
        <p:spPr>
          <a:xfrm>
            <a:off x="7628176" y="5080310"/>
            <a:ext cx="4547114" cy="173901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6" name="Suora yhdysviiva 15"/>
          <p:cNvCxnSpPr/>
          <p:nvPr/>
        </p:nvCxnSpPr>
        <p:spPr>
          <a:xfrm flipH="1" flipV="1">
            <a:off x="5119907" y="4768298"/>
            <a:ext cx="7063376" cy="1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uorakulmio 23"/>
          <p:cNvSpPr/>
          <p:nvPr/>
        </p:nvSpPr>
        <p:spPr>
          <a:xfrm>
            <a:off x="-49207" y="670246"/>
            <a:ext cx="47758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>
                <a:latin typeface="Batang" panose="02030600000101010101" pitchFamily="18" charset="-127"/>
                <a:ea typeface="Batang" panose="02030600000101010101" pitchFamily="18" charset="-127"/>
              </a:rPr>
              <a:t>On </a:t>
            </a:r>
            <a:r>
              <a:rPr lang="fi-FI" sz="12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what</a:t>
            </a:r>
            <a:r>
              <a:rPr lang="fi-FI" sz="1200" b="1" dirty="0">
                <a:latin typeface="Batang" panose="02030600000101010101" pitchFamily="18" charset="-127"/>
                <a:ea typeface="Batang" panose="02030600000101010101" pitchFamily="18" charset="-127"/>
              </a:rPr>
              <a:t> SIGNALS </a:t>
            </a:r>
            <a:r>
              <a:rPr lang="fi-FI" sz="12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12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12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trend</a:t>
            </a:r>
            <a:r>
              <a:rPr lang="fi-FI" sz="1200" b="1" dirty="0">
                <a:latin typeface="Batang" panose="02030600000101010101" pitchFamily="18" charset="-127"/>
                <a:ea typeface="Batang" panose="02030600000101010101" pitchFamily="18" charset="-127"/>
              </a:rPr>
              <a:t> is </a:t>
            </a:r>
            <a:r>
              <a:rPr lang="fi-FI" sz="12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based</a:t>
            </a:r>
            <a:r>
              <a:rPr lang="fi-FI" sz="1200" b="1" dirty="0">
                <a:latin typeface="Batang" panose="02030600000101010101" pitchFamily="18" charset="-127"/>
                <a:ea typeface="Batang" panose="02030600000101010101" pitchFamily="18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5827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Service design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approach</a:t>
            </a:r>
            <a:endParaRPr lang="fi-FI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455" y="1714135"/>
            <a:ext cx="8745897" cy="44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45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128" y="568387"/>
            <a:ext cx="3523917" cy="2730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92" y="568388"/>
            <a:ext cx="6412606" cy="2730321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Making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brand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service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strategy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fi-FI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Break</a:t>
            </a:r>
            <a:r>
              <a:rPr lang="fi-FI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by</a:t>
            </a:r>
            <a:r>
              <a:rPr lang="fi-FI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Sokos Hotel </a:t>
            </a:r>
            <a:r>
              <a:rPr lang="fi-FI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visual</a:t>
            </a:r>
            <a:r>
              <a:rPr lang="fi-FI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fi-FI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concrete</a:t>
            </a:r>
            <a:r>
              <a:rPr lang="fi-FI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in </a:t>
            </a:r>
            <a:r>
              <a:rPr lang="fi-FI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fi-FI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eyes</a:t>
            </a:r>
            <a:r>
              <a:rPr lang="fi-FI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fi-FI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fi-FI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customers</a:t>
            </a:r>
            <a:b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fi-FI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099560"/>
            <a:ext cx="10515600" cy="20774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000" dirty="0">
                <a:latin typeface="Batang" panose="02030600000101010101" pitchFamily="18" charset="-127"/>
                <a:ea typeface="Batang" panose="02030600000101010101" pitchFamily="18" charset="-127"/>
              </a:rPr>
              <a:t>The </a:t>
            </a:r>
            <a:r>
              <a:rPr lang="fi-FI" sz="4000" dirty="0" err="1">
                <a:latin typeface="Batang" panose="02030600000101010101" pitchFamily="18" charset="-127"/>
                <a:ea typeface="Batang" panose="02030600000101010101" pitchFamily="18" charset="-127"/>
              </a:rPr>
              <a:t>goal</a:t>
            </a:r>
            <a:r>
              <a:rPr lang="fi-FI" sz="4000" dirty="0">
                <a:latin typeface="Batang" panose="02030600000101010101" pitchFamily="18" charset="-127"/>
                <a:ea typeface="Batang" panose="02030600000101010101" pitchFamily="18" charset="-127"/>
              </a:rPr>
              <a:t>: to </a:t>
            </a:r>
            <a:r>
              <a:rPr lang="fi-FI" sz="4000" dirty="0" err="1">
                <a:latin typeface="Batang" panose="02030600000101010101" pitchFamily="18" charset="-127"/>
                <a:ea typeface="Batang" panose="02030600000101010101" pitchFamily="18" charset="-127"/>
              </a:rPr>
              <a:t>develop</a:t>
            </a:r>
            <a:r>
              <a:rPr lang="fi-FI" sz="40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4000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40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4000" dirty="0" err="1">
                <a:latin typeface="Batang" panose="02030600000101010101" pitchFamily="18" charset="-127"/>
                <a:ea typeface="Batang" panose="02030600000101010101" pitchFamily="18" charset="-127"/>
              </a:rPr>
              <a:t>inner</a:t>
            </a:r>
            <a:r>
              <a:rPr lang="fi-FI" sz="40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4000" dirty="0" err="1">
                <a:latin typeface="Batang" panose="02030600000101010101" pitchFamily="18" charset="-127"/>
                <a:ea typeface="Batang" panose="02030600000101010101" pitchFamily="18" charset="-127"/>
              </a:rPr>
              <a:t>processes</a:t>
            </a:r>
            <a:r>
              <a:rPr lang="fi-FI" sz="4000" dirty="0">
                <a:latin typeface="Batang" panose="02030600000101010101" pitchFamily="18" charset="-127"/>
                <a:ea typeface="Batang" panose="02030600000101010101" pitchFamily="18" charset="-127"/>
              </a:rPr>
              <a:t> of </a:t>
            </a:r>
            <a:r>
              <a:rPr lang="fi-FI" sz="4000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40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4000" dirty="0" err="1">
                <a:latin typeface="Batang" panose="02030600000101010101" pitchFamily="18" charset="-127"/>
                <a:ea typeface="Batang" panose="02030600000101010101" pitchFamily="18" charset="-127"/>
              </a:rPr>
              <a:t>organisation</a:t>
            </a:r>
            <a:r>
              <a:rPr lang="fi-FI" sz="4000" dirty="0"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2810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46" y="514524"/>
            <a:ext cx="10852598" cy="1767357"/>
          </a:xfrm>
          <a:ln w="762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TOOL 3) THE CUSTOMER VALUE: </a:t>
            </a:r>
            <a:b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How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can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personnel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fulfill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needs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dirty="0" err="1">
                <a:latin typeface="Aharoni" panose="02010803020104030203" pitchFamily="2" charset="-79"/>
                <a:cs typeface="Aharoni" panose="02010803020104030203" pitchFamily="2" charset="-79"/>
              </a:rPr>
              <a:t>customers</a:t>
            </a:r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0319"/>
            <a:ext cx="10459720" cy="3938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What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kind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of products and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services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will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fulfill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needs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of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customer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?</a:t>
            </a:r>
          </a:p>
          <a:p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Benefits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–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how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benefits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are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created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for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customer</a:t>
            </a:r>
            <a:endParaRPr lang="fi-FI" sz="36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Worries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–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how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to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get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rid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of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customer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3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worries</a:t>
            </a:r>
            <a:r>
              <a:rPr lang="fi-FI" sz="3600" b="1" dirty="0">
                <a:latin typeface="Batang" panose="02030600000101010101" pitchFamily="18" charset="-127"/>
                <a:ea typeface="Batang" panose="02030600000101010101" pitchFamily="18" charset="-127"/>
              </a:rPr>
              <a:t>?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421896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i-FI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" name="TextBox 1"/>
          <p:cNvSpPr txBox="1"/>
          <p:nvPr/>
        </p:nvSpPr>
        <p:spPr>
          <a:xfrm>
            <a:off x="895836" y="128944"/>
            <a:ext cx="11364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b="1" dirty="0"/>
              <a:t>Tasks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4860" y="128944"/>
            <a:ext cx="11364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b="1" dirty="0" err="1"/>
              <a:t>Benefits</a:t>
            </a:r>
            <a:endParaRPr lang="fi-FI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51601" y="128944"/>
            <a:ext cx="26479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b="1" dirty="0"/>
              <a:t>How to </a:t>
            </a:r>
            <a:r>
              <a:rPr lang="fi-FI" b="1" dirty="0" err="1"/>
              <a:t>create</a:t>
            </a:r>
            <a:r>
              <a:rPr lang="fi-FI" b="1" dirty="0"/>
              <a:t> </a:t>
            </a:r>
            <a:r>
              <a:rPr lang="fi-FI" b="1" dirty="0" err="1"/>
              <a:t>customer</a:t>
            </a:r>
            <a:r>
              <a:rPr lang="fi-FI" b="1" dirty="0"/>
              <a:t> </a:t>
            </a:r>
            <a:r>
              <a:rPr lang="fi-FI" b="1" dirty="0" err="1"/>
              <a:t>benefits</a:t>
            </a:r>
            <a:r>
              <a:rPr lang="fi-FI" b="1" dirty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06553" y="128944"/>
            <a:ext cx="2460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b="1" dirty="0"/>
              <a:t>Products and </a:t>
            </a:r>
            <a:r>
              <a:rPr lang="fi-FI" b="1" dirty="0" err="1"/>
              <a:t>services</a:t>
            </a:r>
            <a:endParaRPr lang="fi-FI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370637" y="3634888"/>
            <a:ext cx="21549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b="1" dirty="0" err="1"/>
              <a:t>Worries</a:t>
            </a:r>
            <a:r>
              <a:rPr lang="fi-FI" b="1" dirty="0"/>
              <a:t>/</a:t>
            </a:r>
            <a:r>
              <a:rPr lang="fi-FI" b="1" dirty="0" err="1"/>
              <a:t>What</a:t>
            </a:r>
            <a:r>
              <a:rPr lang="fi-FI" b="1" dirty="0"/>
              <a:t> </a:t>
            </a:r>
            <a:r>
              <a:rPr lang="fi-FI" b="1" dirty="0" err="1"/>
              <a:t>if’s</a:t>
            </a:r>
            <a:endParaRPr lang="fi-FI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24715" y="3634888"/>
            <a:ext cx="23057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b="1" dirty="0"/>
              <a:t>How to </a:t>
            </a:r>
            <a:r>
              <a:rPr lang="fi-FI" b="1" dirty="0" err="1"/>
              <a:t>remove</a:t>
            </a:r>
            <a:r>
              <a:rPr lang="fi-FI" b="1" dirty="0"/>
              <a:t> </a:t>
            </a:r>
            <a:r>
              <a:rPr lang="fi-FI" b="1" dirty="0" err="1"/>
              <a:t>the</a:t>
            </a:r>
            <a:r>
              <a:rPr lang="fi-FI" b="1" dirty="0"/>
              <a:t> </a:t>
            </a:r>
            <a:r>
              <a:rPr lang="fi-FI" b="1" dirty="0" err="1"/>
              <a:t>worries</a:t>
            </a:r>
            <a:r>
              <a:rPr lang="fi-FI" b="1" dirty="0"/>
              <a:t>/</a:t>
            </a:r>
            <a:r>
              <a:rPr lang="fi-FI" b="1" dirty="0" err="1"/>
              <a:t>what</a:t>
            </a:r>
            <a:r>
              <a:rPr lang="fi-FI" b="1" dirty="0"/>
              <a:t> </a:t>
            </a:r>
            <a:r>
              <a:rPr lang="fi-FI" b="1" dirty="0" err="1"/>
              <a:t>if’s</a:t>
            </a:r>
            <a:r>
              <a:rPr lang="fi-FI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8386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Second workshop 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Digital services and brand presence in social media channels </a:t>
            </a:r>
            <a:br>
              <a:rPr lang="en-US" sz="4800" dirty="0"/>
            </a:br>
            <a:endParaRPr lang="fi-FI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It is </a:t>
            </a:r>
            <a:r>
              <a:rPr lang="fi-FI" dirty="0" err="1"/>
              <a:t>far</a:t>
            </a:r>
            <a:r>
              <a:rPr lang="fi-FI" dirty="0"/>
              <a:t> </a:t>
            </a:r>
            <a:r>
              <a:rPr lang="fi-FI" dirty="0" err="1"/>
              <a:t>better</a:t>
            </a:r>
            <a:r>
              <a:rPr lang="fi-FI" dirty="0"/>
              <a:t> to </a:t>
            </a:r>
            <a:r>
              <a:rPr lang="fi-FI" dirty="0" err="1"/>
              <a:t>adapt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technology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user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to </a:t>
            </a:r>
            <a:r>
              <a:rPr lang="fi-FI" dirty="0" err="1"/>
              <a:t>force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user</a:t>
            </a:r>
            <a:r>
              <a:rPr lang="fi-FI" dirty="0"/>
              <a:t> to </a:t>
            </a:r>
            <a:r>
              <a:rPr lang="fi-FI" dirty="0" err="1"/>
              <a:t>adapt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technology</a:t>
            </a:r>
            <a:endParaRPr lang="fi-FI" dirty="0"/>
          </a:p>
          <a:p>
            <a:r>
              <a:rPr lang="fi-FI" dirty="0" err="1"/>
              <a:t>J.Carroll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086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12521" y="2238703"/>
            <a:ext cx="1040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OWNED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3046" y="3400096"/>
            <a:ext cx="1040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EARNED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0783" y="4591715"/>
            <a:ext cx="14872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PARTNERS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188364" y="3430322"/>
            <a:ext cx="11824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BOUGHT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844455" y="2869181"/>
            <a:ext cx="123702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Social media</a:t>
            </a:r>
          </a:p>
          <a:p>
            <a:r>
              <a:rPr lang="en-US" sz="900" dirty="0"/>
              <a:t>Forums</a:t>
            </a:r>
          </a:p>
          <a:p>
            <a:r>
              <a:rPr lang="en-US" sz="900" dirty="0"/>
              <a:t>Delivery</a:t>
            </a:r>
          </a:p>
          <a:p>
            <a:r>
              <a:rPr lang="en-US" sz="900" dirty="0"/>
              <a:t>Brand ambassadors</a:t>
            </a:r>
          </a:p>
          <a:p>
            <a:r>
              <a:rPr lang="en-US" sz="900" dirty="0"/>
              <a:t>Testimonials</a:t>
            </a:r>
          </a:p>
          <a:p>
            <a:r>
              <a:rPr lang="en-US" sz="900" dirty="0"/>
              <a:t>Reviews</a:t>
            </a:r>
          </a:p>
          <a:p>
            <a:r>
              <a:rPr lang="en-US" sz="900" dirty="0"/>
              <a:t>Consumer generated content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7431" y="861705"/>
            <a:ext cx="123702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Content </a:t>
            </a:r>
            <a:r>
              <a:rPr lang="en-US" sz="900"/>
              <a:t>marketing </a:t>
            </a:r>
            <a:endParaRPr lang="en-US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5431784" y="11402"/>
            <a:ext cx="174152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Customer service</a:t>
            </a:r>
          </a:p>
          <a:p>
            <a:r>
              <a:rPr lang="en-US" sz="900" dirty="0"/>
              <a:t>Website</a:t>
            </a:r>
          </a:p>
          <a:p>
            <a:r>
              <a:rPr lang="en-US" sz="900" dirty="0"/>
              <a:t>Online store</a:t>
            </a:r>
          </a:p>
          <a:p>
            <a:r>
              <a:rPr lang="en-US" sz="900" dirty="0"/>
              <a:t>Staff</a:t>
            </a:r>
          </a:p>
          <a:p>
            <a:r>
              <a:rPr lang="en-US" sz="900" dirty="0"/>
              <a:t>Blogs</a:t>
            </a:r>
          </a:p>
          <a:p>
            <a:r>
              <a:rPr lang="en-US" sz="900" dirty="0"/>
              <a:t>E-ails</a:t>
            </a:r>
          </a:p>
          <a:p>
            <a:r>
              <a:rPr lang="en-US" sz="900" dirty="0"/>
              <a:t>Brochures</a:t>
            </a:r>
          </a:p>
          <a:p>
            <a:r>
              <a:rPr lang="en-US" sz="900" dirty="0"/>
              <a:t>Key account programs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8328" y="1211731"/>
            <a:ext cx="1660072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Content marketing</a:t>
            </a:r>
          </a:p>
          <a:p>
            <a:pPr marL="171450" indent="-171450">
              <a:buFontTx/>
              <a:buChar char="-"/>
            </a:pPr>
            <a:r>
              <a:rPr lang="en-US" sz="800" dirty="0"/>
              <a:t>Branded content </a:t>
            </a:r>
          </a:p>
          <a:p>
            <a:pPr marL="171450" indent="-171450">
              <a:buFontTx/>
              <a:buChar char="-"/>
            </a:pPr>
            <a:r>
              <a:rPr lang="en-US" sz="900" dirty="0"/>
              <a:t> Product placement</a:t>
            </a:r>
          </a:p>
          <a:p>
            <a:pPr marL="171450" indent="-171450">
              <a:buFontTx/>
              <a:buChar char="-"/>
            </a:pPr>
            <a:r>
              <a:rPr lang="en-US" sz="900" dirty="0"/>
              <a:t>SEM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7589" y="3007680"/>
            <a:ext cx="12370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TV</a:t>
            </a:r>
          </a:p>
          <a:p>
            <a:r>
              <a:rPr lang="en-US" sz="900" dirty="0"/>
              <a:t>Printed ads</a:t>
            </a:r>
          </a:p>
          <a:p>
            <a:r>
              <a:rPr lang="en-US" sz="900" dirty="0"/>
              <a:t>Display</a:t>
            </a:r>
          </a:p>
          <a:p>
            <a:r>
              <a:rPr lang="en-US" sz="900" dirty="0"/>
              <a:t>Video ads</a:t>
            </a:r>
          </a:p>
          <a:p>
            <a:r>
              <a:rPr lang="en-US" sz="900" dirty="0"/>
              <a:t>Outdoor ads</a:t>
            </a:r>
          </a:p>
          <a:p>
            <a:r>
              <a:rPr lang="en-US" sz="900" dirty="0"/>
              <a:t>Sponsored content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94848" y="6045249"/>
            <a:ext cx="189186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Affiliate marketing</a:t>
            </a:r>
          </a:p>
          <a:p>
            <a:r>
              <a:rPr lang="en-US" sz="800" dirty="0"/>
              <a:t>Partner marketing </a:t>
            </a:r>
          </a:p>
          <a:p>
            <a:r>
              <a:rPr lang="en-US" sz="800" dirty="0"/>
              <a:t>Shop-in-shop</a:t>
            </a:r>
          </a:p>
          <a:p>
            <a:r>
              <a:rPr lang="en-US" sz="800" dirty="0"/>
              <a:t>Trade places </a:t>
            </a:r>
          </a:p>
          <a:p>
            <a:r>
              <a:rPr lang="en-US" sz="800" dirty="0"/>
              <a:t>Content co-operation</a:t>
            </a:r>
          </a:p>
          <a:p>
            <a:r>
              <a:rPr lang="en-US" sz="800" dirty="0"/>
              <a:t>Added services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6124" y="141890"/>
            <a:ext cx="2932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 for existing channels and current presence / wanted brand presence in digital medias</a:t>
            </a:r>
          </a:p>
        </p:txBody>
      </p:sp>
    </p:spTree>
    <p:extLst>
      <p:ext uri="{BB962C8B-B14F-4D97-AF65-F5344CB8AC3E}">
        <p14:creationId xmlns:p14="http://schemas.microsoft.com/office/powerpoint/2010/main" val="1433213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/>
          <p:cNvSpPr>
            <a:spLocks noGrp="1"/>
          </p:cNvSpPr>
          <p:nvPr>
            <p:ph type="body" sz="quarter" idx="10"/>
          </p:nvPr>
        </p:nvSpPr>
        <p:spPr>
          <a:xfrm>
            <a:off x="1729585" y="82378"/>
            <a:ext cx="998221" cy="374748"/>
          </a:xfrm>
        </p:spPr>
        <p:txBody>
          <a:bodyPr/>
          <a:lstStyle/>
          <a:p>
            <a:r>
              <a:rPr lang="fi-FI" sz="1400" dirty="0"/>
              <a:t>Main </a:t>
            </a:r>
            <a:r>
              <a:rPr lang="fi-FI" sz="1400" dirty="0" err="1"/>
              <a:t>message</a:t>
            </a:r>
            <a:endParaRPr lang="fi-FI" sz="1100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9"/>
          </p:nvPr>
        </p:nvSpPr>
        <p:spPr>
          <a:xfrm>
            <a:off x="155013" y="361169"/>
            <a:ext cx="1029780" cy="374748"/>
          </a:xfrm>
        </p:spPr>
        <p:txBody>
          <a:bodyPr/>
          <a:lstStyle/>
          <a:p>
            <a:r>
              <a:rPr lang="fi-FI" sz="1600" dirty="0"/>
              <a:t>Channel</a:t>
            </a:r>
            <a:endParaRPr lang="fi-FI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i-FI" dirty="0"/>
          </a:p>
        </p:txBody>
      </p:sp>
      <p:cxnSp>
        <p:nvCxnSpPr>
          <p:cNvPr id="3" name="Suora yhdysviiva 2"/>
          <p:cNvCxnSpPr/>
          <p:nvPr/>
        </p:nvCxnSpPr>
        <p:spPr>
          <a:xfrm>
            <a:off x="4470900" y="78989"/>
            <a:ext cx="0" cy="6491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/>
        </p:nvCxnSpPr>
        <p:spPr>
          <a:xfrm>
            <a:off x="6403816" y="56369"/>
            <a:ext cx="0" cy="6491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/>
        </p:nvCxnSpPr>
        <p:spPr>
          <a:xfrm>
            <a:off x="10668000" y="329713"/>
            <a:ext cx="0" cy="6491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22"/>
          <p:cNvCxnSpPr/>
          <p:nvPr/>
        </p:nvCxnSpPr>
        <p:spPr>
          <a:xfrm>
            <a:off x="8432352" y="78988"/>
            <a:ext cx="0" cy="6491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23"/>
          <p:cNvCxnSpPr/>
          <p:nvPr/>
        </p:nvCxnSpPr>
        <p:spPr>
          <a:xfrm>
            <a:off x="2640391" y="82379"/>
            <a:ext cx="0" cy="6491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590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883" y="114797"/>
            <a:ext cx="9756187" cy="658604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870660" y="2218885"/>
            <a:ext cx="10556631" cy="3048001"/>
          </a:xfrm>
        </p:spPr>
        <p:txBody>
          <a:bodyPr>
            <a:normAutofit fontScale="90000"/>
          </a:bodyPr>
          <a:lstStyle/>
          <a:p>
            <a:r>
              <a:rPr lang="fi-FI" sz="8000" b="1" dirty="0">
                <a:solidFill>
                  <a:srgbClr val="00B0F0"/>
                </a:solidFill>
              </a:rPr>
              <a:t>Case:</a:t>
            </a:r>
            <a:br>
              <a:rPr lang="fi-FI" sz="8000" b="1" dirty="0">
                <a:solidFill>
                  <a:srgbClr val="00B0F0"/>
                </a:solidFill>
              </a:rPr>
            </a:br>
            <a:r>
              <a:rPr lang="fi-FI" sz="8000" b="1" dirty="0">
                <a:solidFill>
                  <a:srgbClr val="00B0F0"/>
                </a:solidFill>
              </a:rPr>
              <a:t>city </a:t>
            </a:r>
            <a:r>
              <a:rPr lang="fi-FI" sz="8000" b="1">
                <a:solidFill>
                  <a:srgbClr val="00B0F0"/>
                </a:solidFill>
              </a:rPr>
              <a:t>of </a:t>
            </a:r>
            <a:br>
              <a:rPr lang="fi-FI" sz="8000" b="1">
                <a:solidFill>
                  <a:srgbClr val="00B0F0"/>
                </a:solidFill>
              </a:rPr>
            </a:br>
            <a:r>
              <a:rPr lang="fi-FI" sz="8000" b="1" dirty="0" err="1">
                <a:solidFill>
                  <a:srgbClr val="00B0F0"/>
                </a:solidFill>
              </a:rPr>
              <a:t>kajaani</a:t>
            </a:r>
            <a:endParaRPr lang="fi-FI" sz="8000" b="1" dirty="0">
              <a:solidFill>
                <a:srgbClr val="00B0F0"/>
              </a:solidFill>
            </a:endParaRPr>
          </a:p>
        </p:txBody>
      </p:sp>
      <p:sp>
        <p:nvSpPr>
          <p:cNvPr id="11" name="Right Triangle 10"/>
          <p:cNvSpPr/>
          <p:nvPr/>
        </p:nvSpPr>
        <p:spPr>
          <a:xfrm rot="8576769">
            <a:off x="519722" y="2340074"/>
            <a:ext cx="9325343" cy="4844851"/>
          </a:xfrm>
          <a:prstGeom prst="rtTriangl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  <a:r>
              <a:rPr lang="en-US"/>
              <a:t> </a:t>
            </a:r>
            <a:r>
              <a:rPr lang="en-US" dirty="0"/>
              <a:t>of </a:t>
            </a:r>
            <a:r>
              <a:rPr lang="en-US"/>
              <a:t>the case</a:t>
            </a:r>
            <a:endParaRPr lang="en-US" dirty="0"/>
          </a:p>
        </p:txBody>
      </p:sp>
      <p:pic>
        <p:nvPicPr>
          <p:cNvPr id="6" name="Kuva 3" descr="kajaanin-ilmakuva.jpg"/>
          <p:cNvPicPr>
            <a:picLocks noChangeAspect="1"/>
          </p:cNvPicPr>
          <p:nvPr/>
        </p:nvPicPr>
        <p:blipFill>
          <a:blip r:embed="rId2"/>
          <a:srcRect l="46" t="8431" r="-46" b="165"/>
          <a:stretch>
            <a:fillRect/>
          </a:stretch>
        </p:blipFill>
        <p:spPr>
          <a:xfrm>
            <a:off x="1679171" y="1644809"/>
            <a:ext cx="8605176" cy="521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855" y="3039100"/>
            <a:ext cx="2857500" cy="1600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”Cities aren’t structures, cities are people”</a:t>
            </a:r>
            <a:br>
              <a:rPr lang="en-US" dirty="0"/>
            </a:br>
            <a:endParaRPr lang="fi-FI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27856" y="316460"/>
            <a:ext cx="3181351" cy="238601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i-FI" sz="3200" b="1"/>
              <a:t>Edvard </a:t>
            </a:r>
            <a:r>
              <a:rPr lang="fi-FI" sz="3200" b="1" err="1"/>
              <a:t>Glaser</a:t>
            </a:r>
            <a:endParaRPr lang="fi-FI" sz="3200" b="1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426" y="4977470"/>
            <a:ext cx="2619375" cy="17430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19255"/>
            <a:ext cx="2857500" cy="160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699" y="1716594"/>
            <a:ext cx="2657132" cy="1487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1045" y="3301727"/>
            <a:ext cx="2295221" cy="17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7331" y="5120344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17931" y="234461"/>
            <a:ext cx="9756141" cy="762001"/>
          </a:xfrm>
        </p:spPr>
        <p:txBody>
          <a:bodyPr/>
          <a:lstStyle/>
          <a:p>
            <a:r>
              <a:rPr lang="en-US" dirty="0"/>
              <a:t>First workshop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17930" y="1242645"/>
            <a:ext cx="8453607" cy="4794739"/>
          </a:xfrm>
        </p:spPr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100" dirty="0"/>
              <a:t>Approx. 22 key persons of the city communications from different branches </a:t>
            </a:r>
          </a:p>
          <a:p>
            <a:r>
              <a:rPr lang="en-US" sz="3100" dirty="0"/>
              <a:t>The aim was to find out their opinions about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100"/>
              <a:t>urrent </a:t>
            </a:r>
            <a:r>
              <a:rPr lang="en-US" sz="3100" dirty="0"/>
              <a:t>state of the communication,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100" dirty="0"/>
              <a:t>Their target image for the city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100" dirty="0"/>
              <a:t>Their future vision about the brand, that will support the strategic objective</a:t>
            </a:r>
          </a:p>
          <a:p>
            <a:endParaRPr lang="en-US" sz="3100" dirty="0"/>
          </a:p>
          <a:p>
            <a:r>
              <a:rPr lang="en-US" sz="3100" dirty="0"/>
              <a:t>Information gathering were done in three work sessions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90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604838" y="205004"/>
            <a:ext cx="7446962" cy="658596"/>
          </a:xfrm>
        </p:spPr>
        <p:txBody>
          <a:bodyPr>
            <a:normAutofit/>
          </a:bodyPr>
          <a:lstStyle/>
          <a:p>
            <a:r>
              <a:rPr lang="fi-FI" sz="3600" b="1" dirty="0"/>
              <a:t>CUSTOMER JOURNEY IN FULL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endParaRPr lang="fi-FI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endParaRPr lang="fi-FI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fi-FI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fi-FI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endParaRPr lang="fi-FI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4484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15035" y="-56768"/>
            <a:ext cx="5042192" cy="1325562"/>
          </a:xfrm>
        </p:spPr>
        <p:txBody>
          <a:bodyPr>
            <a:normAutofit fontScale="90000"/>
          </a:bodyPr>
          <a:lstStyle/>
          <a:p>
            <a:br>
              <a:rPr lang="fi-FI" dirty="0">
                <a:solidFill>
                  <a:srgbClr val="2A2A2A"/>
                </a:solidFill>
                <a:latin typeface="Century Gothic"/>
              </a:rPr>
            </a:br>
            <a:r>
              <a:rPr lang="fi-FI" dirty="0" err="1">
                <a:solidFill>
                  <a:srgbClr val="2A2A2A"/>
                </a:solidFill>
                <a:latin typeface="Century Gothic"/>
              </a:rPr>
              <a:t>The</a:t>
            </a:r>
            <a:r>
              <a:rPr lang="fi-FI" dirty="0">
                <a:solidFill>
                  <a:srgbClr val="2A2A2A"/>
                </a:solidFill>
                <a:latin typeface="Century Gothic"/>
              </a:rPr>
              <a:t> </a:t>
            </a:r>
            <a:r>
              <a:rPr lang="fi-FI" dirty="0" err="1">
                <a:solidFill>
                  <a:srgbClr val="2A2A2A"/>
                </a:solidFill>
                <a:latin typeface="Century Gothic"/>
              </a:rPr>
              <a:t>starting</a:t>
            </a:r>
            <a:r>
              <a:rPr lang="fi-FI" dirty="0">
                <a:solidFill>
                  <a:srgbClr val="2A2A2A"/>
                </a:solidFill>
                <a:latin typeface="Century Gothic"/>
              </a:rPr>
              <a:t> </a:t>
            </a:r>
            <a:r>
              <a:rPr lang="fi-FI" dirty="0" err="1">
                <a:solidFill>
                  <a:srgbClr val="2A2A2A"/>
                </a:solidFill>
                <a:latin typeface="Century Gothic"/>
              </a:rPr>
              <a:t>point</a:t>
            </a:r>
            <a:r>
              <a:rPr lang="fi-FI" dirty="0">
                <a:solidFill>
                  <a:srgbClr val="2A2A2A"/>
                </a:solidFill>
                <a:latin typeface="Century Gothic"/>
              </a:rPr>
              <a:t>: </a:t>
            </a:r>
            <a:br>
              <a:rPr lang="fi-FI" dirty="0">
                <a:solidFill>
                  <a:srgbClr val="2A2A2A"/>
                </a:solidFill>
                <a:latin typeface="Century Gothic"/>
              </a:rPr>
            </a:br>
            <a:r>
              <a:rPr lang="fi-FI" dirty="0">
                <a:solidFill>
                  <a:srgbClr val="2A2A2A"/>
                </a:solidFill>
                <a:latin typeface="Century Gothic"/>
              </a:rPr>
              <a:t>City </a:t>
            </a:r>
            <a:r>
              <a:rPr lang="fi-FI" dirty="0" err="1">
                <a:solidFill>
                  <a:srgbClr val="2A2A2A"/>
                </a:solidFill>
                <a:latin typeface="Century Gothic"/>
              </a:rPr>
              <a:t>strategy</a:t>
            </a:r>
            <a:endParaRPr lang="x-none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17399" y="672834"/>
            <a:ext cx="6446520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Calibri"/>
              </a:rPr>
              <a:t>The City of </a:t>
            </a:r>
            <a:r>
              <a:rPr lang="en-GB" sz="1800" dirty="0" err="1">
                <a:latin typeface="Calibri"/>
              </a:rPr>
              <a:t>Kajaani</a:t>
            </a:r>
            <a:r>
              <a:rPr lang="en-GB" sz="1800" dirty="0">
                <a:latin typeface="Calibri"/>
              </a:rPr>
              <a:t> wishes to boost corporate growth, create opportunities for viable business transactions and to achieve the growth objectives set in the urban strategy. It is the centre and capital of the </a:t>
            </a:r>
            <a:r>
              <a:rPr lang="en-GB" sz="1800" dirty="0" err="1">
                <a:latin typeface="Calibri"/>
              </a:rPr>
              <a:t>Kainuu</a:t>
            </a:r>
            <a:r>
              <a:rPr lang="en-GB" sz="1800" dirty="0">
                <a:latin typeface="Calibri"/>
              </a:rPr>
              <a:t> region and in many senses its engine.</a:t>
            </a:r>
          </a:p>
          <a:p>
            <a:pPr marL="0" indent="0">
              <a:buNone/>
            </a:pPr>
            <a:r>
              <a:rPr lang="en-GB" sz="1800" dirty="0">
                <a:latin typeface="Calibri"/>
              </a:rPr>
              <a:t>The main objective for the city strategy 2015 - 2018 is to build </a:t>
            </a:r>
            <a:r>
              <a:rPr lang="en-GB" sz="1800" dirty="0" err="1">
                <a:latin typeface="Calibri"/>
              </a:rPr>
              <a:t>Kajaani</a:t>
            </a:r>
            <a:r>
              <a:rPr lang="en-GB" sz="1800" dirty="0">
                <a:latin typeface="Calibri"/>
              </a:rPr>
              <a:t> to a growth </a:t>
            </a:r>
            <a:r>
              <a:rPr lang="en-GB" sz="1800" dirty="0" err="1">
                <a:latin typeface="Calibri"/>
              </a:rPr>
              <a:t>center</a:t>
            </a:r>
            <a:r>
              <a:rPr lang="en-GB" sz="1800" dirty="0">
                <a:latin typeface="Calibri"/>
              </a:rPr>
              <a:t>; a year 2025 </a:t>
            </a:r>
            <a:r>
              <a:rPr lang="en-GB" sz="1800" dirty="0" err="1">
                <a:latin typeface="Calibri"/>
              </a:rPr>
              <a:t>Kajaani</a:t>
            </a:r>
            <a:r>
              <a:rPr lang="en-GB" sz="1800" dirty="0">
                <a:latin typeface="Calibri"/>
              </a:rPr>
              <a:t> should be at the forefront of growth.</a:t>
            </a:r>
          </a:p>
          <a:p>
            <a:endParaRPr lang="en-GB" sz="1200" dirty="0">
              <a:latin typeface="Calibri"/>
            </a:endParaRPr>
          </a:p>
          <a:p>
            <a:endParaRPr lang="en-GB" sz="1200" dirty="0">
              <a:latin typeface="Century Gothic"/>
            </a:endParaRPr>
          </a:p>
        </p:txBody>
      </p:sp>
      <p:pic>
        <p:nvPicPr>
          <p:cNvPr id="4" name="Kuva 3" descr="kajaaninettikuv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081" y="2686050"/>
            <a:ext cx="5703567" cy="2756632"/>
          </a:xfrm>
          <a:prstGeom prst="rect">
            <a:avLst/>
          </a:prstGeom>
        </p:spPr>
      </p:pic>
      <p:pic>
        <p:nvPicPr>
          <p:cNvPr id="5" name="Kuva 4" descr="liikunt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4723132"/>
            <a:ext cx="4424260" cy="2135982"/>
          </a:xfrm>
          <a:prstGeom prst="rect">
            <a:avLst/>
          </a:prstGeom>
        </p:spPr>
      </p:pic>
      <p:pic>
        <p:nvPicPr>
          <p:cNvPr id="6" name="Kuva 5" descr="pilkkimin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134" y="4723132"/>
            <a:ext cx="4386614" cy="211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4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5400" dirty="0" err="1">
                <a:solidFill>
                  <a:srgbClr val="2A2A2A"/>
                </a:solidFill>
              </a:rPr>
              <a:t>Task</a:t>
            </a:r>
            <a:r>
              <a:rPr lang="fi-FI" sz="5400" dirty="0">
                <a:solidFill>
                  <a:srgbClr val="2A2A2A"/>
                </a:solidFill>
              </a:rPr>
              <a:t> 1.</a:t>
            </a:r>
            <a:r>
              <a:rPr lang="fi-FI" dirty="0">
                <a:solidFill>
                  <a:srgbClr val="2A2A2A"/>
                </a:solidFill>
              </a:rPr>
              <a:t> </a:t>
            </a:r>
            <a:r>
              <a:rPr lang="fi-FI" sz="2400" dirty="0">
                <a:solidFill>
                  <a:srgbClr val="2A2A2A"/>
                </a:solidFill>
              </a:rPr>
              <a:t>5 </a:t>
            </a:r>
            <a:r>
              <a:rPr lang="fi-FI" sz="2400" dirty="0" err="1">
                <a:solidFill>
                  <a:srgbClr val="2A2A2A"/>
                </a:solidFill>
              </a:rPr>
              <a:t>minutes</a:t>
            </a:r>
            <a:r>
              <a:rPr lang="fi-FI" sz="2400" dirty="0">
                <a:solidFill>
                  <a:srgbClr val="2A2A2A"/>
                </a:solidFill>
              </a:rPr>
              <a:t> for </a:t>
            </a:r>
            <a:r>
              <a:rPr lang="fi-FI" sz="2400" dirty="0" err="1">
                <a:solidFill>
                  <a:srgbClr val="2A2A2A"/>
                </a:solidFill>
              </a:rPr>
              <a:t>each</a:t>
            </a:r>
            <a:br>
              <a:rPr lang="fi-FI" sz="2400" dirty="0">
                <a:solidFill>
                  <a:srgbClr val="2A2A2A"/>
                </a:solidFill>
              </a:rPr>
            </a:b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17931" y="2514600"/>
            <a:ext cx="6983094" cy="4343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solidFill>
                  <a:srgbClr val="2A2A2A"/>
                </a:solidFill>
              </a:rPr>
              <a:t>A play </a:t>
            </a:r>
            <a:r>
              <a:rPr lang="fi-FI" dirty="0" err="1">
                <a:solidFill>
                  <a:srgbClr val="2A2A2A"/>
                </a:solidFill>
              </a:rPr>
              <a:t>with</a:t>
            </a:r>
            <a:r>
              <a:rPr lang="fi-FI" dirty="0">
                <a:solidFill>
                  <a:srgbClr val="2A2A2A"/>
                </a:solidFill>
              </a:rPr>
              <a:t> Post-</a:t>
            </a:r>
            <a:r>
              <a:rPr lang="fi-FI" dirty="0" err="1">
                <a:solidFill>
                  <a:srgbClr val="2A2A2A"/>
                </a:solidFill>
              </a:rPr>
              <a:t>its</a:t>
            </a:r>
            <a:endParaRPr lang="fi-FI" dirty="0">
              <a:solidFill>
                <a:srgbClr val="2A2A2A"/>
              </a:solidFill>
            </a:endParaRPr>
          </a:p>
          <a:p>
            <a:r>
              <a:rPr lang="en-GB" dirty="0"/>
              <a:t>An idea generation -&gt; most </a:t>
            </a:r>
            <a:r>
              <a:rPr lang="en-GB" b="1" dirty="0"/>
              <a:t>appealing</a:t>
            </a:r>
            <a:r>
              <a:rPr lang="en-GB" dirty="0"/>
              <a:t> and </a:t>
            </a:r>
            <a:r>
              <a:rPr lang="en-GB" b="1" dirty="0"/>
              <a:t>attracting</a:t>
            </a:r>
            <a:r>
              <a:rPr lang="en-GB" dirty="0"/>
              <a:t> factors of the city</a:t>
            </a:r>
          </a:p>
          <a:p>
            <a:r>
              <a:rPr lang="en-GB" dirty="0"/>
              <a:t>Use of Post-It notes for marking most important </a:t>
            </a:r>
            <a:r>
              <a:rPr lang="en-GB" b="1" dirty="0"/>
              <a:t>target groups </a:t>
            </a:r>
            <a:r>
              <a:rPr lang="en-GB" dirty="0"/>
              <a:t>and relevant </a:t>
            </a:r>
            <a:r>
              <a:rPr lang="en-GB" b="1" dirty="0"/>
              <a:t>stakeholders </a:t>
            </a:r>
            <a:r>
              <a:rPr lang="en-GB" dirty="0"/>
              <a:t>for brand communications</a:t>
            </a:r>
          </a:p>
          <a:p>
            <a:r>
              <a:rPr lang="en-GB" dirty="0"/>
              <a:t>One note for each, 5 minutes time, aim to have ideas as much as possible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147"/>
          <a:stretch/>
        </p:blipFill>
        <p:spPr>
          <a:xfrm>
            <a:off x="8601074" y="3371216"/>
            <a:ext cx="3590925" cy="3486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250" y="0"/>
            <a:ext cx="3714750" cy="3714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532254">
            <a:off x="4693128" y="1723898"/>
            <a:ext cx="3396361" cy="4247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Information gathering </a:t>
            </a:r>
          </a:p>
        </p:txBody>
      </p:sp>
    </p:spTree>
    <p:extLst>
      <p:ext uri="{BB962C8B-B14F-4D97-AF65-F5344CB8AC3E}">
        <p14:creationId xmlns:p14="http://schemas.microsoft.com/office/powerpoint/2010/main" val="15671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the post-it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22" b="37259"/>
          <a:stretch/>
        </p:blipFill>
        <p:spPr>
          <a:xfrm>
            <a:off x="1" y="1774361"/>
            <a:ext cx="12192000" cy="508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17918" y="105139"/>
            <a:ext cx="9756141" cy="1325562"/>
          </a:xfrm>
        </p:spPr>
        <p:txBody>
          <a:bodyPr/>
          <a:lstStyle/>
          <a:p>
            <a:r>
              <a:rPr lang="fi-FI" dirty="0" err="1">
                <a:solidFill>
                  <a:srgbClr val="2A2A2A"/>
                </a:solidFill>
              </a:rPr>
              <a:t>Task</a:t>
            </a:r>
            <a:r>
              <a:rPr lang="fi-FI" dirty="0">
                <a:solidFill>
                  <a:srgbClr val="2A2A2A"/>
                </a:solidFill>
              </a:rPr>
              <a:t> 2</a:t>
            </a:r>
            <a:r>
              <a:rPr lang="x-none" dirty="0">
                <a:solidFill>
                  <a:srgbClr val="2A2A2A"/>
                </a:solidFill>
              </a:rPr>
              <a:t>. </a:t>
            </a:r>
            <a:r>
              <a:rPr lang="fi-FI" dirty="0" err="1">
                <a:solidFill>
                  <a:srgbClr val="2A2A2A"/>
                </a:solidFill>
              </a:rPr>
              <a:t>Brand</a:t>
            </a:r>
            <a:r>
              <a:rPr lang="fi-FI" dirty="0">
                <a:solidFill>
                  <a:srgbClr val="2A2A2A"/>
                </a:solidFill>
              </a:rPr>
              <a:t> </a:t>
            </a:r>
            <a:r>
              <a:rPr lang="fi-FI" dirty="0" err="1">
                <a:solidFill>
                  <a:srgbClr val="2A2A2A"/>
                </a:solidFill>
              </a:rPr>
              <a:t>mESSAGE</a:t>
            </a:r>
            <a:r>
              <a:rPr lang="x-none" dirty="0">
                <a:solidFill>
                  <a:srgbClr val="2A2A2A"/>
                </a:solidFill>
              </a:rPr>
              <a:t> </a:t>
            </a:r>
            <a:br>
              <a:rPr lang="fi-FI" dirty="0">
                <a:solidFill>
                  <a:srgbClr val="2A2A2A"/>
                </a:solidFill>
              </a:rPr>
            </a:b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00100" y="1184031"/>
            <a:ext cx="7316057" cy="567396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45720" indent="0">
              <a:buNone/>
            </a:pPr>
            <a:r>
              <a:rPr lang="en-GB" dirty="0"/>
              <a:t>Analysing strategic objectives and how communications is supporting these. </a:t>
            </a:r>
          </a:p>
          <a:p>
            <a:pPr marL="45720" indent="0">
              <a:buNone/>
            </a:pPr>
            <a:r>
              <a:rPr lang="en-GB" b="1" dirty="0"/>
              <a:t>A play with a pen and paper</a:t>
            </a:r>
          </a:p>
          <a:p>
            <a:r>
              <a:rPr lang="en-GB" dirty="0"/>
              <a:t>Name at least three things, how communications is supporting now strategic objectives and how it should support in future . </a:t>
            </a:r>
          </a:p>
          <a:p>
            <a:pPr lvl="1"/>
            <a:r>
              <a:rPr lang="en-GB" dirty="0"/>
              <a:t>5minutes. </a:t>
            </a:r>
          </a:p>
          <a:p>
            <a:r>
              <a:rPr lang="en-GB" dirty="0"/>
              <a:t>Write down</a:t>
            </a:r>
            <a:r>
              <a:rPr lang="en-GB" b="1" dirty="0"/>
              <a:t> a main message </a:t>
            </a:r>
            <a:r>
              <a:rPr lang="en-GB" dirty="0"/>
              <a:t>for the city communications. Name a responsible party for the communications and tone of voice. </a:t>
            </a:r>
          </a:p>
          <a:p>
            <a:pPr lvl="1"/>
            <a:r>
              <a:rPr lang="en-GB" dirty="0"/>
              <a:t>10 min.</a:t>
            </a:r>
          </a:p>
          <a:p>
            <a:r>
              <a:rPr lang="en-GB" dirty="0"/>
              <a:t>Reflect how stakeholders should be part of the communications, how to build a dialogue and how to participate them to strategic objectives? 10 min.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222" b="37259"/>
          <a:stretch/>
        </p:blipFill>
        <p:spPr>
          <a:xfrm>
            <a:off x="8116158" y="5158516"/>
            <a:ext cx="4075842" cy="16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9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solidFill>
                  <a:srgbClr val="2A2A2A"/>
                </a:solidFill>
              </a:rPr>
              <a:t>Task</a:t>
            </a:r>
            <a:r>
              <a:rPr lang="fi-FI" dirty="0">
                <a:solidFill>
                  <a:srgbClr val="2A2A2A"/>
                </a:solidFill>
              </a:rPr>
              <a:t> 3</a:t>
            </a:r>
            <a:r>
              <a:rPr lang="x-none" dirty="0">
                <a:solidFill>
                  <a:srgbClr val="2A2A2A"/>
                </a:solidFill>
              </a:rPr>
              <a:t>. </a:t>
            </a:r>
            <a:r>
              <a:rPr lang="fi-FI" dirty="0" err="1">
                <a:solidFill>
                  <a:srgbClr val="2A2A2A"/>
                </a:solidFill>
              </a:rPr>
              <a:t>Future</a:t>
            </a:r>
            <a:r>
              <a:rPr lang="fi-FI" dirty="0">
                <a:solidFill>
                  <a:srgbClr val="2A2A2A"/>
                </a:solidFill>
              </a:rPr>
              <a:t> image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" indent="0">
              <a:buNone/>
            </a:pPr>
            <a:r>
              <a:rPr lang="fi-FI" sz="2800" dirty="0"/>
              <a:t>In </a:t>
            </a:r>
            <a:r>
              <a:rPr lang="fi-FI" sz="2800" dirty="0" err="1"/>
              <a:t>the</a:t>
            </a:r>
            <a:r>
              <a:rPr lang="fi-FI" sz="2800" dirty="0"/>
              <a:t> </a:t>
            </a:r>
            <a:r>
              <a:rPr lang="fi-FI" sz="2800" dirty="0" err="1"/>
              <a:t>discussion</a:t>
            </a:r>
            <a:r>
              <a:rPr lang="fi-FI" sz="2800" dirty="0"/>
              <a:t> </a:t>
            </a:r>
            <a:r>
              <a:rPr lang="fi-FI" sz="2800" dirty="0" err="1"/>
              <a:t>groups</a:t>
            </a:r>
            <a:r>
              <a:rPr lang="fi-FI" sz="2800" dirty="0"/>
              <a:t> </a:t>
            </a:r>
            <a:r>
              <a:rPr lang="fi-FI" sz="2800" dirty="0" err="1"/>
              <a:t>following</a:t>
            </a:r>
            <a:r>
              <a:rPr lang="fi-FI" sz="2800" dirty="0"/>
              <a:t> </a:t>
            </a:r>
            <a:r>
              <a:rPr lang="fi-FI" sz="2800" dirty="0" err="1"/>
              <a:t>questions</a:t>
            </a:r>
            <a:r>
              <a:rPr lang="fi-FI" sz="2800" dirty="0"/>
              <a:t> </a:t>
            </a:r>
            <a:r>
              <a:rPr lang="fi-FI" sz="2800" dirty="0" err="1"/>
              <a:t>were</a:t>
            </a:r>
            <a:r>
              <a:rPr lang="fi-FI" sz="2800" dirty="0"/>
              <a:t> </a:t>
            </a:r>
            <a:r>
              <a:rPr lang="fi-FI" sz="2800" dirty="0" err="1"/>
              <a:t>asked</a:t>
            </a:r>
            <a:r>
              <a:rPr lang="fi-FI" sz="2800" dirty="0"/>
              <a:t> and </a:t>
            </a:r>
            <a:r>
              <a:rPr lang="fi-FI" sz="2800" dirty="0" err="1"/>
              <a:t>answers</a:t>
            </a:r>
            <a:r>
              <a:rPr lang="fi-FI" sz="2800" dirty="0"/>
              <a:t> </a:t>
            </a:r>
            <a:r>
              <a:rPr lang="fi-FI" sz="2800" dirty="0" err="1"/>
              <a:t>were</a:t>
            </a:r>
            <a:r>
              <a:rPr lang="fi-FI" sz="2800" dirty="0"/>
              <a:t> </a:t>
            </a:r>
            <a:r>
              <a:rPr lang="fi-FI" sz="2800" dirty="0" err="1"/>
              <a:t>collected</a:t>
            </a:r>
            <a:r>
              <a:rPr lang="fi-FI" sz="2800" dirty="0"/>
              <a:t>:</a:t>
            </a:r>
            <a:endParaRPr lang="fi-FI" sz="3200" dirty="0"/>
          </a:p>
          <a:p>
            <a:r>
              <a:rPr lang="fi-FI" sz="3200" dirty="0"/>
              <a:t>How </a:t>
            </a:r>
            <a:r>
              <a:rPr lang="fi-FI" sz="3200" dirty="0" err="1"/>
              <a:t>different</a:t>
            </a:r>
            <a:r>
              <a:rPr lang="fi-FI" sz="3200" dirty="0"/>
              <a:t> </a:t>
            </a:r>
            <a:r>
              <a:rPr lang="fi-FI" sz="3200" dirty="0" err="1"/>
              <a:t>strakeholders</a:t>
            </a:r>
            <a:r>
              <a:rPr lang="fi-FI" sz="3200" dirty="0"/>
              <a:t> </a:t>
            </a:r>
            <a:r>
              <a:rPr lang="fi-FI" sz="3200" dirty="0" err="1"/>
              <a:t>can</a:t>
            </a:r>
            <a:r>
              <a:rPr lang="fi-FI" sz="3200" dirty="0"/>
              <a:t> </a:t>
            </a:r>
            <a:r>
              <a:rPr lang="fi-FI" sz="3200" dirty="0" err="1"/>
              <a:t>support</a:t>
            </a:r>
            <a:r>
              <a:rPr lang="fi-FI" sz="3200" dirty="0"/>
              <a:t> </a:t>
            </a:r>
            <a:r>
              <a:rPr lang="fi-FI" sz="3200" dirty="0" err="1"/>
              <a:t>the</a:t>
            </a:r>
            <a:r>
              <a:rPr lang="fi-FI" sz="3200" dirty="0"/>
              <a:t> </a:t>
            </a:r>
            <a:r>
              <a:rPr lang="fi-FI" sz="3200" dirty="0" err="1"/>
              <a:t>strategic</a:t>
            </a:r>
            <a:r>
              <a:rPr lang="fi-FI" sz="3200" dirty="0"/>
              <a:t> </a:t>
            </a:r>
            <a:r>
              <a:rPr lang="fi-FI" sz="3200" dirty="0" err="1"/>
              <a:t>objectives</a:t>
            </a:r>
            <a:r>
              <a:rPr lang="fi-FI" sz="3200" dirty="0"/>
              <a:t> and </a:t>
            </a:r>
            <a:r>
              <a:rPr lang="fi-FI" sz="3200" dirty="0" err="1"/>
              <a:t>brand</a:t>
            </a:r>
            <a:r>
              <a:rPr lang="fi-FI" sz="3200" dirty="0"/>
              <a:t> </a:t>
            </a:r>
            <a:r>
              <a:rPr lang="fi-FI" sz="3200" dirty="0" err="1"/>
              <a:t>messages</a:t>
            </a:r>
            <a:r>
              <a:rPr lang="fi-FI" sz="3200" dirty="0"/>
              <a:t>?</a:t>
            </a:r>
          </a:p>
          <a:p>
            <a:r>
              <a:rPr lang="fi-FI" sz="3200" dirty="0"/>
              <a:t>How city of Kajaani </a:t>
            </a:r>
            <a:r>
              <a:rPr lang="fi-FI" sz="3200" dirty="0" err="1"/>
              <a:t>can</a:t>
            </a:r>
            <a:r>
              <a:rPr lang="fi-FI" sz="3200" dirty="0"/>
              <a:t> </a:t>
            </a:r>
            <a:r>
              <a:rPr lang="fi-FI" sz="3200" dirty="0" err="1"/>
              <a:t>support</a:t>
            </a:r>
            <a:r>
              <a:rPr lang="fi-FI" sz="3200" dirty="0"/>
              <a:t> </a:t>
            </a:r>
            <a:r>
              <a:rPr lang="fi-FI" sz="3200" dirty="0" err="1"/>
              <a:t>active</a:t>
            </a:r>
            <a:r>
              <a:rPr lang="fi-FI" sz="3200" dirty="0"/>
              <a:t> </a:t>
            </a:r>
            <a:r>
              <a:rPr lang="fi-FI" sz="3200" dirty="0" err="1"/>
              <a:t>dialogue</a:t>
            </a:r>
            <a:r>
              <a:rPr lang="fi-FI" sz="3200" dirty="0"/>
              <a:t> </a:t>
            </a:r>
            <a:r>
              <a:rPr lang="fi-FI" sz="3200" dirty="0" err="1"/>
              <a:t>witn</a:t>
            </a:r>
            <a:r>
              <a:rPr lang="fi-FI" sz="3200" dirty="0"/>
              <a:t> and </a:t>
            </a:r>
            <a:r>
              <a:rPr lang="fi-FI" sz="3200" dirty="0" err="1"/>
              <a:t>between</a:t>
            </a:r>
            <a:r>
              <a:rPr lang="fi-FI" sz="3200" dirty="0"/>
              <a:t> </a:t>
            </a:r>
            <a:r>
              <a:rPr lang="fi-FI" sz="3200" dirty="0" err="1"/>
              <a:t>different</a:t>
            </a:r>
            <a:r>
              <a:rPr lang="fi-FI" sz="3200" dirty="0"/>
              <a:t> </a:t>
            </a:r>
            <a:r>
              <a:rPr lang="fi-FI" sz="3200" dirty="0" err="1"/>
              <a:t>stakeholders</a:t>
            </a:r>
            <a:r>
              <a:rPr lang="x-none" sz="3200" dirty="0"/>
              <a:t>? </a:t>
            </a:r>
          </a:p>
          <a:p>
            <a:r>
              <a:rPr lang="fi-FI" sz="3200" dirty="0"/>
              <a:t>How </a:t>
            </a:r>
            <a:r>
              <a:rPr lang="fi-FI" sz="3200" dirty="0" err="1"/>
              <a:t>brand</a:t>
            </a:r>
            <a:r>
              <a:rPr lang="fi-FI" sz="3200" dirty="0"/>
              <a:t> </a:t>
            </a:r>
            <a:r>
              <a:rPr lang="fi-FI" sz="3200" dirty="0" err="1"/>
              <a:t>communications</a:t>
            </a:r>
            <a:r>
              <a:rPr lang="fi-FI" sz="3200" dirty="0"/>
              <a:t> </a:t>
            </a:r>
            <a:r>
              <a:rPr lang="fi-FI" sz="3200" dirty="0" err="1"/>
              <a:t>should</a:t>
            </a:r>
            <a:r>
              <a:rPr lang="fi-FI" sz="3200" dirty="0"/>
              <a:t> </a:t>
            </a:r>
            <a:r>
              <a:rPr lang="fi-FI" sz="3200" dirty="0" err="1"/>
              <a:t>be</a:t>
            </a:r>
            <a:r>
              <a:rPr lang="fi-FI" sz="3200" dirty="0"/>
              <a:t> </a:t>
            </a:r>
            <a:r>
              <a:rPr lang="fi-FI" sz="3200" dirty="0" err="1"/>
              <a:t>organised</a:t>
            </a:r>
            <a:r>
              <a:rPr lang="fi-FI" sz="3200" dirty="0"/>
              <a:t> in </a:t>
            </a:r>
            <a:r>
              <a:rPr lang="fi-FI" sz="3200" dirty="0" err="1"/>
              <a:t>order</a:t>
            </a:r>
            <a:r>
              <a:rPr lang="fi-FI" sz="3200" dirty="0"/>
              <a:t> to </a:t>
            </a:r>
            <a:r>
              <a:rPr lang="fi-FI" sz="3200" dirty="0" err="1"/>
              <a:t>support</a:t>
            </a:r>
            <a:r>
              <a:rPr lang="fi-FI" sz="3200" dirty="0"/>
              <a:t> </a:t>
            </a:r>
            <a:r>
              <a:rPr lang="fi-FI" sz="3200" dirty="0" err="1"/>
              <a:t>strategic</a:t>
            </a:r>
            <a:r>
              <a:rPr lang="fi-FI" sz="3200" dirty="0"/>
              <a:t> </a:t>
            </a:r>
            <a:r>
              <a:rPr lang="fi-FI" sz="3200" dirty="0" err="1"/>
              <a:t>objectives</a:t>
            </a:r>
            <a:r>
              <a:rPr lang="fi-FI" sz="3200" dirty="0"/>
              <a:t>. </a:t>
            </a:r>
          </a:p>
          <a:p>
            <a:r>
              <a:rPr lang="fi-FI" sz="3200" dirty="0" err="1"/>
              <a:t>Future</a:t>
            </a:r>
            <a:r>
              <a:rPr lang="fi-FI" sz="3200" dirty="0"/>
              <a:t> </a:t>
            </a:r>
            <a:r>
              <a:rPr lang="fi-FI" sz="3200" dirty="0" err="1"/>
              <a:t>recommendations</a:t>
            </a:r>
            <a:r>
              <a:rPr lang="fi-FI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957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7931" y="315310"/>
            <a:ext cx="9756141" cy="3048001"/>
          </a:xfrm>
        </p:spPr>
        <p:txBody>
          <a:bodyPr/>
          <a:lstStyle/>
          <a:p>
            <a:r>
              <a:rPr lang="en-US" dirty="0"/>
              <a:t>Second workshop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7931" y="4193628"/>
            <a:ext cx="7850644" cy="2664372"/>
          </a:xfrm>
        </p:spPr>
        <p:txBody>
          <a:bodyPr>
            <a:normAutofit/>
          </a:bodyPr>
          <a:lstStyle/>
          <a:p>
            <a:r>
              <a:rPr lang="en-US" dirty="0"/>
              <a:t>With the stakeholders from 12 different organizations; including versatile range of professionals and companies as well as different interest groups and NGO´s. </a:t>
            </a:r>
          </a:p>
          <a:p>
            <a:endParaRPr lang="en-US" dirty="0"/>
          </a:p>
          <a:p>
            <a:r>
              <a:rPr lang="en-US" dirty="0"/>
              <a:t>Materials from the first workshop were classified, analyzed and argued. </a:t>
            </a:r>
          </a:p>
          <a:p>
            <a:r>
              <a:rPr lang="en-US" dirty="0"/>
              <a:t>Based on the results introduction and orientation was created </a:t>
            </a:r>
          </a:p>
        </p:txBody>
      </p:sp>
    </p:spTree>
    <p:extLst>
      <p:ext uri="{BB962C8B-B14F-4D97-AF65-F5344CB8AC3E}">
        <p14:creationId xmlns:p14="http://schemas.microsoft.com/office/powerpoint/2010/main" val="12356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Lotus </a:t>
            </a:r>
            <a:r>
              <a:rPr lang="fi-FI" dirty="0" err="1"/>
              <a:t>Blossom</a:t>
            </a:r>
            <a:r>
              <a:rPr lang="fi-FI" dirty="0"/>
              <a:t> -</a:t>
            </a:r>
            <a:r>
              <a:rPr lang="fi-FI"/>
              <a:t>model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8*8 </a:t>
            </a:r>
            <a:r>
              <a:rPr lang="en-GB"/>
              <a:t>Lotus Blossom model </a:t>
            </a:r>
            <a:r>
              <a:rPr lang="en-GB" dirty="0"/>
              <a:t>for </a:t>
            </a:r>
            <a:r>
              <a:rPr lang="en-GB"/>
              <a:t>creating new ideas</a:t>
            </a:r>
            <a:endParaRPr lang="en-GB" dirty="0"/>
          </a:p>
          <a:p>
            <a:r>
              <a:rPr lang="en-GB"/>
              <a:t>The </a:t>
            </a:r>
            <a:r>
              <a:rPr lang="en-GB" dirty="0"/>
              <a:t>basis was the city strategy:</a:t>
            </a:r>
          </a:p>
          <a:p>
            <a:pPr marL="274320" lvl="1" indent="0">
              <a:buNone/>
            </a:pPr>
            <a:r>
              <a:rPr lang="en-GB" sz="2200" b="1" dirty="0" err="1"/>
              <a:t>Kainuu</a:t>
            </a:r>
            <a:r>
              <a:rPr lang="en-GB" sz="2200" b="1" dirty="0"/>
              <a:t> – at the forefront of growth </a:t>
            </a:r>
            <a:r>
              <a:rPr lang="en-GB" sz="2200" dirty="0"/>
              <a:t> </a:t>
            </a:r>
          </a:p>
          <a:p>
            <a:r>
              <a:rPr lang="en-GB" dirty="0"/>
              <a:t>In the middle: the main focus</a:t>
            </a:r>
          </a:p>
          <a:p>
            <a:r>
              <a:rPr lang="en-GB" dirty="0"/>
              <a:t>From the big picture to concrete action:  </a:t>
            </a:r>
          </a:p>
          <a:p>
            <a:pPr lvl="1"/>
            <a:r>
              <a:rPr lang="en-GB" sz="2200" dirty="0"/>
              <a:t>The objective is to find factors from stakeholders view that can lead to the vision: to be at the forefront of growth 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81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796950"/>
              </p:ext>
            </p:extLst>
          </p:nvPr>
        </p:nvGraphicFramePr>
        <p:xfrm>
          <a:off x="78828" y="70947"/>
          <a:ext cx="12113172" cy="670822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34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5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5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4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53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59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459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459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45358"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358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358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358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358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358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5358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5358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5358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7602683" y="2478232"/>
            <a:ext cx="872837" cy="446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075218" y="2436669"/>
            <a:ext cx="0" cy="488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643746" y="2478232"/>
            <a:ext cx="935182" cy="446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643746" y="3652406"/>
            <a:ext cx="935182" cy="10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643746" y="4462896"/>
            <a:ext cx="935182" cy="488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075218" y="4473287"/>
            <a:ext cx="0" cy="477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602683" y="4462896"/>
            <a:ext cx="945573" cy="488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8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Lets try!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Lotus Blossom in action </a:t>
            </a:r>
          </a:p>
        </p:txBody>
      </p:sp>
    </p:spTree>
    <p:extLst>
      <p:ext uri="{BB962C8B-B14F-4D97-AF65-F5344CB8AC3E}">
        <p14:creationId xmlns:p14="http://schemas.microsoft.com/office/powerpoint/2010/main" val="8364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Hands on </a:t>
            </a:r>
            <a:r>
              <a:rPr lang="mr-IN" dirty="0"/>
              <a:t>–</a:t>
            </a:r>
            <a:r>
              <a:rPr lang="en-US" dirty="0"/>
              <a:t> how can you use these tools in your teaching / job?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For teachers</a:t>
            </a:r>
          </a:p>
          <a:p>
            <a:r>
              <a:rPr lang="en-US" dirty="0"/>
              <a:t>Take a first A3-canvas and write in the middle one of your </a:t>
            </a:r>
            <a:r>
              <a:rPr lang="en-US" b="1" dirty="0"/>
              <a:t>basic courses </a:t>
            </a:r>
            <a:r>
              <a:rPr lang="en-US" dirty="0"/>
              <a:t>or equal, that you would like to improve or try designing tools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For staff </a:t>
            </a:r>
          </a:p>
          <a:p>
            <a:r>
              <a:rPr lang="en-US" dirty="0"/>
              <a:t>Take a first A3-canvas and write in the middle the core thing you would like to improve (the problem or the issue e.g. how to attract new students/enhance the exchange abroad etc.?)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We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looked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at </a:t>
            </a: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user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customer</a:t>
            </a:r>
            <a:r>
              <a:rPr lang="fi-FI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i-FI" b="1" dirty="0" err="1">
                <a:latin typeface="Aharoni" panose="02010803020104030203" pitchFamily="2" charset="-79"/>
                <a:cs typeface="Aharoni" panose="02010803020104030203" pitchFamily="2" charset="-79"/>
              </a:rPr>
              <a:t>jobs</a:t>
            </a:r>
            <a:endParaRPr lang="fi-FI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868890" cy="4613129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The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lane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for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jobs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to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be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done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(JTBD):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what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a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particular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service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or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product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,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whether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physical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or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digital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, </a:t>
            </a:r>
            <a:r>
              <a:rPr lang="fi-FI" sz="40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helps</a:t>
            </a:r>
            <a:r>
              <a:rPr lang="fi-FI" sz="40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the</a:t>
            </a:r>
            <a:r>
              <a:rPr lang="fi-FI" sz="40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customer</a:t>
            </a:r>
            <a:r>
              <a:rPr lang="fi-FI" sz="40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to </a:t>
            </a:r>
            <a:r>
              <a:rPr lang="fi-FI" sz="40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achieve</a:t>
            </a:r>
            <a:r>
              <a:rPr lang="fi-FI" sz="40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for </a:t>
            </a:r>
            <a:r>
              <a:rPr lang="fi-FI" sz="40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specific</a:t>
            </a:r>
            <a:r>
              <a:rPr lang="fi-FI" sz="40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steps</a:t>
            </a:r>
            <a:r>
              <a:rPr lang="fi-FI" sz="40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of it.</a:t>
            </a:r>
          </a:p>
          <a:p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Helps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to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move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away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from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the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current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solution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and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create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a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new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frame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to look </a:t>
            </a:r>
            <a:r>
              <a:rPr lang="fi-FI" sz="32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fo</a:t>
            </a:r>
            <a:r>
              <a:rPr lang="fi-FI" sz="32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opportunities</a:t>
            </a:r>
            <a:r>
              <a:rPr lang="fi-FI" sz="32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or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to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discover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steps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that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do</a:t>
            </a:r>
            <a:r>
              <a:rPr lang="fi-FI" sz="40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not</a:t>
            </a:r>
            <a:r>
              <a:rPr lang="fi-FI" sz="40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provide</a:t>
            </a:r>
            <a:r>
              <a:rPr lang="fi-FI" sz="40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value</a:t>
            </a:r>
            <a:r>
              <a:rPr lang="fi-FI" sz="4000" b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to a </a:t>
            </a:r>
            <a:r>
              <a:rPr lang="fi-FI" sz="4000" b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customer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,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but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only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exist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due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to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the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provider’s</a:t>
            </a:r>
            <a:r>
              <a:rPr lang="fi-FI" sz="3200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3200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processes</a:t>
            </a:r>
            <a:endParaRPr lang="fi-FI" sz="3200" dirty="0">
              <a:latin typeface="Batang" panose="02030600000101010101" pitchFamily="18" charset="-127"/>
              <a:ea typeface="Batang" panose="02030600000101010101" pitchFamily="18" charset="-127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72839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Hands on </a:t>
            </a:r>
            <a:r>
              <a:rPr lang="mr-IN" dirty="0"/>
              <a:t>–</a:t>
            </a:r>
            <a:r>
              <a:rPr lang="en-US" dirty="0"/>
              <a:t> how can you use design tools in your teaching / job?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For teachers </a:t>
            </a:r>
          </a:p>
          <a:p>
            <a:r>
              <a:rPr lang="en-GB" dirty="0"/>
              <a:t>In the first surrounding boxes write important elements that are connected with the chosen main focus e.g. which tools you could use, different approaches to the pedagogy, course main topics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For staff</a:t>
            </a:r>
          </a:p>
          <a:p>
            <a:r>
              <a:rPr lang="en-US" dirty="0"/>
              <a:t>Write </a:t>
            </a:r>
            <a:r>
              <a:rPr lang="en-GB" dirty="0"/>
              <a:t>in the first surrounding boxes important elements connected with the chosen main focus 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93520" y="515076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/>
              <a:t>In the second surrounding boxes – specific features concrete examples </a:t>
            </a:r>
          </a:p>
        </p:txBody>
      </p:sp>
    </p:spTree>
    <p:extLst>
      <p:ext uri="{BB962C8B-B14F-4D97-AF65-F5344CB8AC3E}">
        <p14:creationId xmlns:p14="http://schemas.microsoft.com/office/powerpoint/2010/main" val="6875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795755"/>
              </p:ext>
            </p:extLst>
          </p:nvPr>
        </p:nvGraphicFramePr>
        <p:xfrm>
          <a:off x="2225704" y="260000"/>
          <a:ext cx="8125693" cy="615485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902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9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98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28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28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Peer</a:t>
                      </a:r>
                      <a:r>
                        <a:rPr lang="en-GB" sz="1200" b="1" baseline="0" noProof="0" dirty="0"/>
                        <a:t> evaluation</a:t>
                      </a:r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Self assessment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Written exam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Target groups</a:t>
                      </a:r>
                    </a:p>
                    <a:p>
                      <a:endParaRPr lang="en-GB" sz="1200" b="1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Partner company</a:t>
                      </a:r>
                    </a:p>
                    <a:p>
                      <a:endParaRPr lang="en-GB" sz="1200" b="1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Critical points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Triggers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Theoretical</a:t>
                      </a:r>
                      <a:r>
                        <a:rPr lang="en-GB" sz="1200" b="1" baseline="0" noProof="0" dirty="0"/>
                        <a:t> approach</a:t>
                      </a:r>
                      <a:endParaRPr lang="en-GB" sz="1200" b="1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415"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Learning</a:t>
                      </a:r>
                      <a:r>
                        <a:rPr lang="en-GB" sz="1200" b="1" baseline="0" noProof="0" dirty="0"/>
                        <a:t> diary </a:t>
                      </a:r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/>
                        <a:t>Assessment</a:t>
                      </a:r>
                      <a:r>
                        <a:rPr lang="en-GB" sz="1100" b="1" baseline="0" noProof="0" dirty="0"/>
                        <a:t> criteria's</a:t>
                      </a:r>
                      <a:r>
                        <a:rPr lang="en-GB" sz="1100" b="1" noProof="0" dirty="0"/>
                        <a:t> </a:t>
                      </a:r>
                    </a:p>
                    <a:p>
                      <a:endParaRPr lang="en-GB" sz="1200" b="1" noProof="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Case presentation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Contact points</a:t>
                      </a:r>
                    </a:p>
                    <a:p>
                      <a:endParaRPr lang="en-GB" sz="1200" b="1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noProof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noProof="0" dirty="0">
                          <a:solidFill>
                            <a:srgbClr val="FF0000"/>
                          </a:solidFill>
                        </a:rPr>
                        <a:t>CASE study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Public /</a:t>
                      </a:r>
                      <a:r>
                        <a:rPr lang="en-GB" sz="1200" b="1" baseline="0" noProof="0" dirty="0"/>
                        <a:t> private company</a:t>
                      </a:r>
                      <a:endParaRPr lang="en-GB" sz="1200" b="1" noProof="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/>
                        <a:t>PBL</a:t>
                      </a:r>
                    </a:p>
                    <a:p>
                      <a:endParaRPr lang="en-GB" sz="1200" b="1" noProof="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Problem to be investigated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etc.-.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Articles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Book summaries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Development task</a:t>
                      </a:r>
                    </a:p>
                    <a:p>
                      <a:endParaRPr lang="en-GB" sz="1200" b="1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Role play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noProof="0" dirty="0" err="1"/>
                        <a:t>Assesment</a:t>
                      </a:r>
                      <a:r>
                        <a:rPr lang="en-GB" sz="1200" b="1" baseline="0" noProof="0" dirty="0"/>
                        <a:t> criteria's</a:t>
                      </a:r>
                      <a:endParaRPr lang="en-GB" sz="1200" b="1" noProof="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noProof="0" dirty="0">
                          <a:solidFill>
                            <a:srgbClr val="FF0000"/>
                          </a:solidFill>
                        </a:rPr>
                        <a:t>CASE study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Problem</a:t>
                      </a:r>
                      <a:r>
                        <a:rPr lang="en-GB" sz="1200" b="1" baseline="0" noProof="0" dirty="0"/>
                        <a:t> based learning</a:t>
                      </a:r>
                      <a:endParaRPr lang="en-GB" sz="1200" b="1" noProof="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Phenomenon</a:t>
                      </a:r>
                      <a:r>
                        <a:rPr lang="en-GB" sz="1200" b="1" baseline="0" noProof="0" dirty="0"/>
                        <a:t> </a:t>
                      </a:r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Key Concepts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463"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Virtual environment</a:t>
                      </a:r>
                      <a:r>
                        <a:rPr lang="en-GB" sz="1200" b="1" baseline="0" noProof="0" dirty="0"/>
                        <a:t> </a:t>
                      </a:r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/>
                        <a:t>Gaming</a:t>
                      </a:r>
                    </a:p>
                    <a:p>
                      <a:pPr algn="ctr"/>
                      <a:endParaRPr lang="en-GB" sz="1200" b="1" noProof="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Gaming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noProof="0" dirty="0"/>
                    </a:p>
                    <a:p>
                      <a:pPr algn="ctr"/>
                      <a:r>
                        <a:rPr lang="en-GB" sz="1200" b="1" noProof="0" dirty="0"/>
                        <a:t>Course x.</a:t>
                      </a:r>
                    </a:p>
                    <a:p>
                      <a:pPr algn="ctr"/>
                      <a:endParaRPr lang="en-GB" sz="1200" b="1" noProof="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Lotus Blossom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/>
                        <a:t>Lotus Blossom</a:t>
                      </a:r>
                    </a:p>
                    <a:p>
                      <a:pPr algn="ctr"/>
                      <a:endParaRPr lang="en-GB" sz="1200" b="1" noProof="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Coaching/facilitating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noProof="0" dirty="0"/>
                        <a:t>Innovative solutions</a:t>
                      </a:r>
                    </a:p>
                    <a:p>
                      <a:endParaRPr lang="en-GB" sz="1200" b="1" noProof="0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noProof="0" dirty="0"/>
                        <a:t>x.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Coach sessions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noProof="0" dirty="0"/>
                        <a:t>Virtual</a:t>
                      </a:r>
                      <a:r>
                        <a:rPr lang="en-GB" sz="1200" b="1" baseline="0" noProof="0" dirty="0"/>
                        <a:t> environment</a:t>
                      </a:r>
                      <a:endParaRPr lang="en-GB" sz="14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noProof="0" dirty="0"/>
                        <a:t>Story telling</a:t>
                      </a:r>
                    </a:p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Social media channels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/>
                        <a:t>Coaching/facilitating 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noProof="0" dirty="0"/>
                        <a:t>Innovative pedagogy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noProof="0" dirty="0"/>
                        <a:t>Flipped classroom</a:t>
                      </a:r>
                    </a:p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/>
                        <a:t>x.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200" b="1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176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4632"/>
            <a:ext cx="12192000" cy="8087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618" y="62523"/>
            <a:ext cx="7123013" cy="3075531"/>
          </a:xfrm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br>
              <a:rPr lang="fi-FI" sz="4000" dirty="0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</a:br>
            <a:br>
              <a:rPr lang="fi-FI" sz="4000" dirty="0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</a:br>
            <a:r>
              <a:rPr lang="fi-FI" sz="4000" dirty="0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THE CASE: </a:t>
            </a:r>
            <a:r>
              <a:rPr lang="fi-FI" sz="4000" dirty="0" err="1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The</a:t>
            </a:r>
            <a:r>
              <a:rPr lang="fi-FI" sz="4000" dirty="0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dirty="0" err="1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brand</a:t>
            </a:r>
            <a:r>
              <a:rPr lang="fi-FI" sz="4000" dirty="0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 and </a:t>
            </a:r>
            <a:r>
              <a:rPr lang="fi-FI" sz="4000" dirty="0" err="1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service</a:t>
            </a:r>
            <a:r>
              <a:rPr lang="fi-FI" sz="4000" dirty="0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dirty="0" err="1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strategy</a:t>
            </a:r>
            <a:r>
              <a:rPr lang="fi-FI" sz="4000" dirty="0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 of </a:t>
            </a:r>
            <a:r>
              <a:rPr lang="fi-FI" sz="4000" dirty="0" err="1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Break</a:t>
            </a:r>
            <a:r>
              <a:rPr lang="fi-FI" sz="4000" dirty="0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dirty="0" err="1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by</a:t>
            </a:r>
            <a:r>
              <a:rPr lang="fi-FI" sz="4000" dirty="0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 Sokos Hotel Vuokatti.</a:t>
            </a:r>
            <a:br>
              <a:rPr lang="fi-FI" sz="4000" dirty="0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</a:br>
            <a:r>
              <a:rPr lang="fi-FI" sz="4000" i="1" dirty="0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How to </a:t>
            </a:r>
            <a:r>
              <a:rPr lang="fi-FI" sz="4000" i="1" dirty="0" err="1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make</a:t>
            </a:r>
            <a:r>
              <a:rPr lang="fi-FI" sz="4000" i="1" dirty="0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i="1" dirty="0" err="1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the</a:t>
            </a:r>
            <a:r>
              <a:rPr lang="fi-FI" sz="4000" i="1" dirty="0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i="1" dirty="0" err="1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strategy</a:t>
            </a:r>
            <a:r>
              <a:rPr lang="fi-FI" sz="4000" i="1" dirty="0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i="1" dirty="0" err="1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visible</a:t>
            </a:r>
            <a:r>
              <a:rPr lang="fi-FI" sz="4000" i="1" dirty="0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 and </a:t>
            </a:r>
            <a:r>
              <a:rPr lang="fi-FI" sz="4000" i="1" dirty="0" err="1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part</a:t>
            </a:r>
            <a:r>
              <a:rPr lang="fi-FI" sz="4000" i="1" dirty="0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 of </a:t>
            </a:r>
            <a:r>
              <a:rPr lang="fi-FI" sz="4000" i="1" dirty="0" err="1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employees</a:t>
            </a:r>
            <a:r>
              <a:rPr lang="fi-FI" sz="4000" i="1" dirty="0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’ </a:t>
            </a:r>
            <a:r>
              <a:rPr lang="fi-FI" sz="4000" i="1" dirty="0" err="1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everyday</a:t>
            </a:r>
            <a:r>
              <a:rPr lang="fi-FI" sz="4000" i="1" dirty="0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4000" i="1" dirty="0" err="1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activities</a:t>
            </a:r>
            <a:r>
              <a:rPr lang="fi-FI" sz="4000" i="1" dirty="0">
                <a:solidFill>
                  <a:schemeClr val="bg1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?</a:t>
            </a:r>
            <a:br>
              <a:rPr lang="fi-FI" dirty="0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</a:br>
            <a:br>
              <a:rPr lang="fi-FI" b="1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1134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6" y="654328"/>
            <a:ext cx="7510783" cy="2568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378" y="654328"/>
            <a:ext cx="2770909" cy="1387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40" y="3915631"/>
            <a:ext cx="3241962" cy="2157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058" y="3915631"/>
            <a:ext cx="3933069" cy="2182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1839" y="3940388"/>
            <a:ext cx="3888448" cy="21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50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err="1"/>
              <a:t>Investigating</a:t>
            </a:r>
            <a:r>
              <a:rPr lang="fi-FI" b="1" dirty="0"/>
              <a:t> </a:t>
            </a:r>
            <a:r>
              <a:rPr lang="fi-FI" b="1" dirty="0" err="1"/>
              <a:t>some</a:t>
            </a:r>
            <a:r>
              <a:rPr lang="fi-FI" b="1" dirty="0"/>
              <a:t> </a:t>
            </a:r>
            <a:r>
              <a:rPr lang="fi-FI" b="1" dirty="0" err="1"/>
              <a:t>steps</a:t>
            </a:r>
            <a:r>
              <a:rPr lang="fi-FI" b="1" dirty="0"/>
              <a:t> of </a:t>
            </a:r>
            <a:r>
              <a:rPr lang="fi-FI" b="1" dirty="0" err="1"/>
              <a:t>the</a:t>
            </a:r>
            <a:r>
              <a:rPr lang="fi-FI" b="1" dirty="0"/>
              <a:t> </a:t>
            </a:r>
            <a:r>
              <a:rPr lang="fi-FI" b="1" dirty="0" err="1"/>
              <a:t>customer</a:t>
            </a:r>
            <a:r>
              <a:rPr lang="fi-FI" b="1" dirty="0"/>
              <a:t> </a:t>
            </a:r>
            <a:r>
              <a:rPr lang="fi-FI" b="1" dirty="0" err="1"/>
              <a:t>journey</a:t>
            </a:r>
            <a:r>
              <a:rPr lang="fi-FI" b="1" dirty="0"/>
              <a:t>…</a:t>
            </a:r>
            <a:br>
              <a:rPr lang="fi-FI" b="1" dirty="0"/>
            </a:br>
            <a:r>
              <a:rPr lang="fi-FI" b="1" dirty="0"/>
              <a:t>JOB TO BE DONE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2491"/>
            <a:ext cx="10515600" cy="4204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b="1" i="1" dirty="0">
                <a:solidFill>
                  <a:srgbClr val="0070C0"/>
                </a:solidFill>
              </a:rPr>
              <a:t>I - DISCOVER </a:t>
            </a:r>
          </a:p>
          <a:p>
            <a:pPr marL="0" indent="0">
              <a:buNone/>
            </a:pPr>
            <a:r>
              <a:rPr lang="fi-FI" b="1" dirty="0" err="1"/>
              <a:t>Tool</a:t>
            </a:r>
            <a:r>
              <a:rPr lang="fi-FI" b="1" dirty="0"/>
              <a:t> 1)</a:t>
            </a:r>
            <a:r>
              <a:rPr lang="fi-FI" b="1" i="1" dirty="0"/>
              <a:t> </a:t>
            </a:r>
            <a:r>
              <a:rPr lang="fi-FI" b="1" dirty="0" err="1"/>
              <a:t>Orientation</a:t>
            </a:r>
            <a:r>
              <a:rPr lang="fi-FI" b="1" dirty="0"/>
              <a:t>: </a:t>
            </a:r>
            <a:r>
              <a:rPr lang="fi-FI" dirty="0"/>
              <a:t>PROBLEM – IDEATION - IMPLEMENTATION</a:t>
            </a:r>
          </a:p>
          <a:p>
            <a:pPr marL="0" indent="0">
              <a:buNone/>
            </a:pPr>
            <a:r>
              <a:rPr lang="fi-FI" b="1" i="1" dirty="0">
                <a:solidFill>
                  <a:srgbClr val="0070C0"/>
                </a:solidFill>
              </a:rPr>
              <a:t>II - DEFINE </a:t>
            </a:r>
          </a:p>
          <a:p>
            <a:pPr marL="0" indent="0">
              <a:buNone/>
            </a:pPr>
            <a:r>
              <a:rPr lang="fi-FI" b="1" dirty="0" err="1"/>
              <a:t>Tool</a:t>
            </a:r>
            <a:r>
              <a:rPr lang="fi-FI" b="1" dirty="0"/>
              <a:t> 2) </a:t>
            </a:r>
            <a:r>
              <a:rPr lang="fi-FI" b="1" dirty="0" err="1"/>
              <a:t>Trends</a:t>
            </a:r>
            <a:r>
              <a:rPr lang="fi-FI" b="1" dirty="0"/>
              <a:t> and </a:t>
            </a:r>
            <a:r>
              <a:rPr lang="fi-FI" b="1" dirty="0" err="1"/>
              <a:t>insights</a:t>
            </a:r>
            <a:r>
              <a:rPr lang="fi-FI" b="1" dirty="0"/>
              <a:t> </a:t>
            </a:r>
            <a:r>
              <a:rPr lang="fi-FI" dirty="0"/>
              <a:t>TREND TOOL</a:t>
            </a:r>
          </a:p>
          <a:p>
            <a:pPr marL="0" indent="0">
              <a:buNone/>
            </a:pPr>
            <a:r>
              <a:rPr lang="fi-FI" b="1" i="1" dirty="0">
                <a:solidFill>
                  <a:srgbClr val="0070C0"/>
                </a:solidFill>
              </a:rPr>
              <a:t>III - DEVELOP &amp; DELIVER</a:t>
            </a:r>
          </a:p>
          <a:p>
            <a:pPr marL="0" indent="0">
              <a:buNone/>
            </a:pPr>
            <a:r>
              <a:rPr lang="fi-FI" b="1" dirty="0" err="1"/>
              <a:t>Tool</a:t>
            </a:r>
            <a:r>
              <a:rPr lang="fi-FI" b="1" dirty="0"/>
              <a:t> 3) </a:t>
            </a:r>
            <a:r>
              <a:rPr lang="fi-FI" dirty="0"/>
              <a:t>CREATING CUSTOMER VALUE</a:t>
            </a:r>
          </a:p>
          <a:p>
            <a:pPr marL="457200" lvl="1" indent="0">
              <a:buNone/>
            </a:pPr>
            <a:r>
              <a:rPr lang="fi-FI" b="1" dirty="0" err="1"/>
              <a:t>Backstage</a:t>
            </a:r>
            <a:r>
              <a:rPr lang="fi-FI" b="1" dirty="0"/>
              <a:t> </a:t>
            </a:r>
            <a:r>
              <a:rPr lang="fi-FI" b="1" dirty="0" err="1"/>
              <a:t>processes</a:t>
            </a:r>
            <a:r>
              <a:rPr lang="fi-FI" b="1" dirty="0"/>
              <a:t>: </a:t>
            </a:r>
            <a:r>
              <a:rPr lang="fi-FI" dirty="0"/>
              <a:t>Customer </a:t>
            </a:r>
            <a:r>
              <a:rPr lang="fi-FI" dirty="0" err="1"/>
              <a:t>benefits</a:t>
            </a:r>
            <a:endParaRPr lang="fi-FI" dirty="0"/>
          </a:p>
          <a:p>
            <a:pPr marL="1371600" lvl="3" indent="0">
              <a:buNone/>
            </a:pPr>
            <a:r>
              <a:rPr lang="fi-FI" dirty="0"/>
              <a:t>How to </a:t>
            </a:r>
            <a:r>
              <a:rPr lang="fi-FI" dirty="0" err="1"/>
              <a:t>create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benefits</a:t>
            </a:r>
            <a:r>
              <a:rPr lang="fi-FI" dirty="0"/>
              <a:t>?</a:t>
            </a:r>
          </a:p>
          <a:p>
            <a:pPr marL="457200" lvl="1" indent="0">
              <a:buNone/>
            </a:pPr>
            <a:r>
              <a:rPr lang="fi-FI" b="1" dirty="0"/>
              <a:t>What </a:t>
            </a:r>
            <a:r>
              <a:rPr lang="fi-FI" b="1" dirty="0" err="1"/>
              <a:t>if’s</a:t>
            </a:r>
            <a:r>
              <a:rPr lang="fi-FI" b="1" dirty="0"/>
              <a:t>: </a:t>
            </a:r>
            <a:r>
              <a:rPr lang="en-US" dirty="0"/>
              <a:t>What could go possibly wrong?</a:t>
            </a:r>
          </a:p>
          <a:p>
            <a:pPr marL="1371600" lvl="3" indent="0">
              <a:buNone/>
            </a:pPr>
            <a:r>
              <a:rPr lang="en-US" dirty="0"/>
              <a:t>Helps to check if appropriate service recovery systems are in place</a:t>
            </a:r>
            <a:r>
              <a:rPr lang="fi-FI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138" y="3381122"/>
            <a:ext cx="3780290" cy="19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5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6000" dirty="0">
                <a:latin typeface="Aharoni" panose="02010803020104030203" pitchFamily="2" charset="-79"/>
                <a:cs typeface="Aharoni" panose="02010803020104030203" pitchFamily="2" charset="-79"/>
              </a:rPr>
              <a:t>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sz="7200" dirty="0" err="1">
                <a:latin typeface="Batang" panose="02030600000101010101" pitchFamily="18" charset="-127"/>
                <a:ea typeface="Batang" panose="02030600000101010101" pitchFamily="18" charset="-127"/>
              </a:rPr>
              <a:t>Experience</a:t>
            </a:r>
            <a:r>
              <a:rPr lang="fi-FI" sz="7200" dirty="0">
                <a:latin typeface="Batang" panose="02030600000101010101" pitchFamily="18" charset="-127"/>
                <a:ea typeface="Batang" panose="02030600000101010101" pitchFamily="18" charset="-127"/>
              </a:rPr>
              <a:t> and </a:t>
            </a:r>
            <a:r>
              <a:rPr lang="fi-FI" sz="7200" dirty="0" err="1">
                <a:latin typeface="Batang" panose="02030600000101010101" pitchFamily="18" charset="-127"/>
                <a:ea typeface="Batang" panose="02030600000101010101" pitchFamily="18" charset="-127"/>
              </a:rPr>
              <a:t>product-centered</a:t>
            </a:r>
            <a:r>
              <a:rPr lang="fi-FI" sz="7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7200" dirty="0" err="1">
                <a:latin typeface="Batang" panose="02030600000101010101" pitchFamily="18" charset="-127"/>
                <a:ea typeface="Batang" panose="02030600000101010101" pitchFamily="18" charset="-127"/>
              </a:rPr>
              <a:t>journey</a:t>
            </a:r>
            <a:r>
              <a:rPr lang="fi-FI" sz="7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7200" dirty="0" err="1">
                <a:latin typeface="Batang" panose="02030600000101010101" pitchFamily="18" charset="-127"/>
                <a:ea typeface="Batang" panose="02030600000101010101" pitchFamily="18" charset="-127"/>
              </a:rPr>
              <a:t>maps</a:t>
            </a:r>
            <a:r>
              <a:rPr lang="fi-FI" sz="7200" dirty="0">
                <a:latin typeface="Batang" panose="02030600000101010101" pitchFamily="18" charset="-127"/>
                <a:ea typeface="Batang" panose="02030600000101010101" pitchFamily="18" charset="-127"/>
              </a:rPr>
              <a:t> (</a:t>
            </a:r>
            <a:r>
              <a:rPr lang="fi-FI" sz="7200" dirty="0" err="1">
                <a:latin typeface="Batang" panose="02030600000101010101" pitchFamily="18" charset="-127"/>
                <a:ea typeface="Batang" panose="02030600000101010101" pitchFamily="18" charset="-127"/>
              </a:rPr>
              <a:t>user</a:t>
            </a:r>
            <a:r>
              <a:rPr lang="fi-FI" sz="7200" dirty="0">
                <a:latin typeface="Batang" panose="02030600000101010101" pitchFamily="18" charset="-127"/>
                <a:ea typeface="Batang" panose="02030600000101010101" pitchFamily="18" charset="-127"/>
              </a:rPr>
              <a:t>/</a:t>
            </a:r>
            <a:r>
              <a:rPr lang="fi-FI" sz="7200" dirty="0" err="1">
                <a:latin typeface="Batang" panose="02030600000101010101" pitchFamily="18" charset="-127"/>
                <a:ea typeface="Batang" panose="02030600000101010101" pitchFamily="18" charset="-127"/>
              </a:rPr>
              <a:t>customer</a:t>
            </a:r>
            <a:r>
              <a:rPr lang="fi-FI" sz="72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fi-FI" sz="7200" dirty="0" err="1">
                <a:latin typeface="Batang" panose="02030600000101010101" pitchFamily="18" charset="-127"/>
                <a:ea typeface="Batang" panose="02030600000101010101" pitchFamily="18" charset="-127"/>
              </a:rPr>
              <a:t>jobs</a:t>
            </a:r>
            <a:r>
              <a:rPr lang="fi-FI" sz="7200" dirty="0"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</a:p>
          <a:p>
            <a:pPr marL="0" indent="0">
              <a:buNone/>
            </a:pPr>
            <a:endParaRPr lang="fi-FI" sz="72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en-US" sz="6500" i="1" dirty="0">
                <a:latin typeface="Batang" panose="02030600000101010101" pitchFamily="18" charset="-127"/>
                <a:ea typeface="Batang" panose="02030600000101010101" pitchFamily="18" charset="-127"/>
              </a:rPr>
              <a:t>“Customer experience is a new brand”</a:t>
            </a:r>
            <a:endParaRPr lang="fi-FI" sz="6500" i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buNone/>
            </a:pPr>
            <a:endParaRPr lang="fi-FI" sz="72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2167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59527" y="3158981"/>
            <a:ext cx="9144000" cy="2387600"/>
          </a:xfrm>
        </p:spPr>
        <p:txBody>
          <a:bodyPr>
            <a:noAutofit/>
          </a:bodyPr>
          <a:lstStyle/>
          <a:p>
            <a:pPr algn="l"/>
            <a:r>
              <a:rPr lang="fi-FI" sz="88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”</a:t>
            </a:r>
            <a:r>
              <a:rPr lang="fi-FI" sz="88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Towards</a:t>
            </a:r>
            <a:r>
              <a:rPr lang="fi-FI" sz="88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88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the</a:t>
            </a:r>
            <a:r>
              <a:rPr lang="fi-FI" sz="88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88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inner</a:t>
            </a:r>
            <a:r>
              <a:rPr lang="fi-FI" sz="88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88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brand</a:t>
            </a:r>
            <a:r>
              <a:rPr lang="fi-FI" sz="88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fi-FI" sz="8800" b="1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thinking</a:t>
            </a:r>
            <a:r>
              <a:rPr lang="fi-FI" sz="88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.”</a:t>
            </a:r>
            <a:br>
              <a:rPr lang="fi-FI" sz="8800" b="1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</a:br>
            <a:r>
              <a:rPr lang="fi-FI" sz="2000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						(</a:t>
            </a:r>
            <a:r>
              <a:rPr lang="fi-FI" sz="2000" i="1" dirty="0" err="1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Malmelin</a:t>
            </a:r>
            <a:r>
              <a:rPr lang="fi-FI" sz="2000" i="1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 &amp; Hakala 2008)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977081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inental Europe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3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1811</Words>
  <Application>Microsoft Office PowerPoint</Application>
  <PresentationFormat>Laajakuva</PresentationFormat>
  <Paragraphs>334</Paragraphs>
  <Slides>41</Slides>
  <Notes>18</Notes>
  <HiddenSlides>0</HiddenSlides>
  <MMClips>0</MMClips>
  <ScaleCrop>false</ScaleCrop>
  <HeadingPairs>
    <vt:vector size="4" baseType="variant">
      <vt:variant>
        <vt:lpstr>Teema</vt:lpstr>
      </vt:variant>
      <vt:variant>
        <vt:i4>3</vt:i4>
      </vt:variant>
      <vt:variant>
        <vt:lpstr>Dian otsikot</vt:lpstr>
      </vt:variant>
      <vt:variant>
        <vt:i4>41</vt:i4>
      </vt:variant>
    </vt:vector>
  </HeadingPairs>
  <TitlesOfParts>
    <vt:vector size="44" baseType="lpstr">
      <vt:lpstr>Office Theme</vt:lpstr>
      <vt:lpstr>Continental Europe 16x9</vt:lpstr>
      <vt:lpstr>View</vt:lpstr>
      <vt:lpstr>Design thinking in teaching and case studies</vt:lpstr>
      <vt:lpstr>Service design approach</vt:lpstr>
      <vt:lpstr>PowerPoint-esitys</vt:lpstr>
      <vt:lpstr>We looked at user/customer jobs</vt:lpstr>
      <vt:lpstr>  THE CASE: The brand and service strategy of Break by Sokos Hotel Vuokatti. How to make the strategy visible and part of employees’ everyday activities?  </vt:lpstr>
      <vt:lpstr>PowerPoint-esitys</vt:lpstr>
      <vt:lpstr>Investigating some steps of the customer journey… JOB TO BE DONE</vt:lpstr>
      <vt:lpstr>FOCUS</vt:lpstr>
      <vt:lpstr>”Towards the inner brand thinking.”       (Malmelin &amp; Hakala 2008)</vt:lpstr>
      <vt:lpstr>”Towards more personal service culture and better customer understanding.”         (Malmelin &amp; Hakala 2008)</vt:lpstr>
      <vt:lpstr>Workshop I (4 hours)</vt:lpstr>
      <vt:lpstr>PowerPoint-esitys</vt:lpstr>
      <vt:lpstr>  UNDERSTANDING THE GAP:CURRENT STATE  VS. FUTURE STATE   Planned and existing brand and service strategy versus the everyday work of service personnel</vt:lpstr>
      <vt:lpstr>The challenge…</vt:lpstr>
      <vt:lpstr>TOOL 1) The problem phase</vt:lpstr>
      <vt:lpstr>2. The ideation phase</vt:lpstr>
      <vt:lpstr>3. Implementation phase </vt:lpstr>
      <vt:lpstr>TOOL 2) TREND-tool </vt:lpstr>
      <vt:lpstr>PowerPoint-esitys</vt:lpstr>
      <vt:lpstr> Making the brand and service strategy of Break by Sokos Hotel visual and concrete in the eyes of the customers </vt:lpstr>
      <vt:lpstr>TOOL 3) THE CUSTOMER VALUE:  How can the personnel fulfill the needs of the customers?</vt:lpstr>
      <vt:lpstr>PowerPoint-esitys</vt:lpstr>
      <vt:lpstr>Second workshop   Digital services and brand presence in social media channels  </vt:lpstr>
      <vt:lpstr>PowerPoint-esitys</vt:lpstr>
      <vt:lpstr>PowerPoint-esitys</vt:lpstr>
      <vt:lpstr>Case: city of  kajaani</vt:lpstr>
      <vt:lpstr>Background of the case</vt:lpstr>
      <vt:lpstr>”Cities aren’t structures, cities are people” </vt:lpstr>
      <vt:lpstr>First workshop</vt:lpstr>
      <vt:lpstr> The starting point:  City strategy</vt:lpstr>
      <vt:lpstr>Task 1. 5 minutes for each </vt:lpstr>
      <vt:lpstr>Classification of the post-it notes</vt:lpstr>
      <vt:lpstr>Task 2. Brand mESSAGE  </vt:lpstr>
      <vt:lpstr>Task 3. Future image</vt:lpstr>
      <vt:lpstr>Second workshop</vt:lpstr>
      <vt:lpstr>Lotus Blossom -model</vt:lpstr>
      <vt:lpstr>PowerPoint-esitys</vt:lpstr>
      <vt:lpstr>Lets try! </vt:lpstr>
      <vt:lpstr>Hands on – how can you use these tools in your teaching / job? </vt:lpstr>
      <vt:lpstr>Hands on – how can you use design tools in your teaching / job? 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 by Sokos Hotellin brändi- ja palvelustrategian sisäistäminen sekä tekeminen näkyväksi osaksi henkilöstön toimintaa</dc:title>
  <dc:creator>Vuorinen Maarit</dc:creator>
  <cp:lastModifiedBy>Vuorinen Maarit</cp:lastModifiedBy>
  <cp:revision>59</cp:revision>
  <cp:lastPrinted>2018-02-20T09:57:47Z</cp:lastPrinted>
  <dcterms:modified xsi:type="dcterms:W3CDTF">2018-02-27T12:38:18Z</dcterms:modified>
</cp:coreProperties>
</file>